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96" r:id="rId3"/>
    <p:sldId id="273" r:id="rId4"/>
    <p:sldId id="301" r:id="rId5"/>
    <p:sldId id="278" r:id="rId6"/>
    <p:sldId id="284" r:id="rId7"/>
    <p:sldId id="281" r:id="rId8"/>
    <p:sldId id="283" r:id="rId9"/>
    <p:sldId id="295" r:id="rId10"/>
    <p:sldId id="297" r:id="rId11"/>
    <p:sldId id="292" r:id="rId12"/>
    <p:sldId id="294" r:id="rId13"/>
    <p:sldId id="288" r:id="rId14"/>
    <p:sldId id="298" r:id="rId15"/>
    <p:sldId id="302" r:id="rId16"/>
    <p:sldId id="303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8E4"/>
    <a:srgbClr val="0099CC"/>
    <a:srgbClr val="00A274"/>
    <a:srgbClr val="009999"/>
    <a:srgbClr val="DBEFEF"/>
    <a:srgbClr val="33CCCC"/>
    <a:srgbClr val="C0ECFF"/>
    <a:srgbClr val="E8C55E"/>
    <a:srgbClr val="DB1F03"/>
    <a:srgbClr val="DA2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52"/>
    <p:restoredTop sz="96024"/>
  </p:normalViewPr>
  <p:slideViewPr>
    <p:cSldViewPr snapToGrid="0" snapToObjects="1">
      <p:cViewPr varScale="1">
        <p:scale>
          <a:sx n="127" d="100"/>
          <a:sy n="127" d="100"/>
        </p:scale>
        <p:origin x="37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295" d="100"/>
          <a:sy n="295" d="100"/>
        </p:scale>
        <p:origin x="1112" y="-54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5065B-507A-5A40-A647-9F44E58BD7B6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D782C-254D-9D4C-BB3C-098DD291A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96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0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98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3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37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83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78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6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66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4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8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20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D3F76-455F-6E4F-8A69-0A5FBD71237F}" type="datetimeFigureOut">
              <a:rPr lang="ru-RU" smtClean="0"/>
              <a:t>06.11.20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FB9EF-DC8F-5842-8BF2-C61C555FA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2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mailto:smshap@ocean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hyperlink" Target="&#1055;&#1088;&#1077;&#1079;&#1077;&#1085;&#1090;&#1072;&#1094;&#1080;&#1103;/&#1042;&#1082;&#1083;&#1072;&#1076;%20&#1056;&#1086;&#1089;&#1089;&#1080;&#1080;.ppt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&#1048;&#1079;%20&#1087;&#1088;&#1077;&#1076;&#1080;&#1089;&#1083;&#1086;&#1074;&#1080;&#1103;.pptx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&#1055;&#1088;&#1080;&#1086;&#1088;&#1080;&#1090;&#1077;&#1090;&#1085;&#1099;&#1077;%20&#1079;&#1072;&#1076;&#1072;&#1095;&#1080;.pptx" TargetMode="External"/><Relationship Id="rId3" Type="http://schemas.openxmlformats.org/officeDocument/2006/relationships/image" Target="../media/image5.tiff"/><Relationship Id="rId7" Type="http://schemas.openxmlformats.org/officeDocument/2006/relationships/hyperlink" Target="&#1056;&#1077;&#1079;&#1091;&#1083;&#1100;&#1090;&#1072;&#1090;&#1099;.pptx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hyperlink" Target="&#1052;&#1077;&#1088;&#1086;&#1087;&#1088;&#1080;&#1103;&#1090;&#1080;&#1103;.pptx" TargetMode="External"/><Relationship Id="rId5" Type="http://schemas.openxmlformats.org/officeDocument/2006/relationships/hyperlink" Target="&#1054;&#1073;&#1097;&#1080;&#1077;%20&#1079;&#1072;&#1076;&#1072;&#1095;&#1080;.pptx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docs.org/en/A/75/157" TargetMode="External"/><Relationship Id="rId2" Type="http://schemas.openxmlformats.org/officeDocument/2006/relationships/hyperlink" Target="https://undocs.org/en/A/75/7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hyperlink" Target="https://undocs.org/en/A/75/362" TargetMode="External"/><Relationship Id="rId4" Type="http://schemas.openxmlformats.org/officeDocument/2006/relationships/hyperlink" Target="https://undocs.org/en/A/75/34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B0804-CDCB-1442-9977-72940B677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5799"/>
            <a:ext cx="9144000" cy="1866901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Десятилетие ООН, посвящённое науке об океане в интересах устойчивого развития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(2021-2030).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EC584-ABDF-414C-B9A7-02CFE04E4EC0}"/>
              </a:ext>
            </a:extLst>
          </p:cNvPr>
          <p:cNvSpPr txBox="1"/>
          <p:nvPr/>
        </p:nvSpPr>
        <p:spPr>
          <a:xfrm>
            <a:off x="8501063" y="5817870"/>
            <a:ext cx="3514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ШАПОВАЛОВ Сергей Михайлович</a:t>
            </a:r>
          </a:p>
          <a:p>
            <a:r>
              <a:rPr lang="en-US" dirty="0">
                <a:hlinkClick r:id="rId2"/>
              </a:rPr>
              <a:t>smshap@ocean.ru</a:t>
            </a:r>
            <a:endParaRPr lang="en-US" dirty="0"/>
          </a:p>
          <a:p>
            <a:endParaRPr lang="ru-RU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D2F4371F-EFBC-9A40-8D93-B18FEB1B3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3289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Российский вклад: возможности и перспективы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01C33-950D-9747-A165-C6FCECAB545E}"/>
              </a:ext>
            </a:extLst>
          </p:cNvPr>
          <p:cNvSpPr txBox="1"/>
          <p:nvPr/>
        </p:nvSpPr>
        <p:spPr>
          <a:xfrm>
            <a:off x="0" y="8930"/>
            <a:ext cx="3690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ranklin Gothic Demi Cond" panose="020B0706030402020204" pitchFamily="34" charset="0"/>
              </a:rPr>
              <a:t>Межведомственная национальная океанографическая комиссия</a:t>
            </a:r>
          </a:p>
          <a:p>
            <a:r>
              <a:rPr lang="ru-RU" dirty="0">
                <a:latin typeface="Franklin Gothic Demi Cond" panose="020B0706030402020204" pitchFamily="34" charset="0"/>
              </a:rPr>
              <a:t>05 ноября 2020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C5FD36-BA21-6740-8E30-5A4EC76D9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9308" y="0"/>
            <a:ext cx="1072692" cy="11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4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B0804-CDCB-1442-9977-72940B677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4166" y="1979315"/>
            <a:ext cx="6837555" cy="2899370"/>
          </a:xfrm>
        </p:spPr>
        <p:txBody>
          <a:bodyPr>
            <a:normAutofit/>
          </a:bodyPr>
          <a:lstStyle/>
          <a:p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Первый Призыв к действиям в рамках Десятилетия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01C33-950D-9747-A165-C6FCECAB545E}"/>
              </a:ext>
            </a:extLst>
          </p:cNvPr>
          <p:cNvSpPr txBox="1"/>
          <p:nvPr/>
        </p:nvSpPr>
        <p:spPr>
          <a:xfrm>
            <a:off x="8501063" y="0"/>
            <a:ext cx="3690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Межведомственная национальная океанографическая комиссия</a:t>
            </a:r>
          </a:p>
          <a:p>
            <a:r>
              <a:rPr lang="ru-RU" dirty="0"/>
              <a:t>05 ноября 2020 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5227BD-7D9B-2042-80D2-A5336E891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9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82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BD09E8-0529-F242-8BC5-5876DC494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8415" cy="6824775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129AA690-86C2-9540-9AC7-2E5FB1366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9507" cy="7155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E9E71F-3377-2549-AA80-07A5A2354A08}"/>
              </a:ext>
            </a:extLst>
          </p:cNvPr>
          <p:cNvSpPr/>
          <p:nvPr/>
        </p:nvSpPr>
        <p:spPr>
          <a:xfrm>
            <a:off x="1862666" y="4168741"/>
            <a:ext cx="9742312" cy="58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Официальные национальные координационные органы по связи с МОК (государства-члены МОК)</a:t>
            </a:r>
          </a:p>
        </p:txBody>
      </p:sp>
    </p:spTree>
    <p:extLst>
      <p:ext uri="{BB962C8B-B14F-4D97-AF65-F5344CB8AC3E}">
        <p14:creationId xmlns:p14="http://schemas.microsoft.com/office/powerpoint/2010/main" val="7127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29AA690-86C2-9540-9AC7-2E5FB1366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9507" cy="7155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64A30F-D1C1-5B40-A29D-5AE064D9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44" y="0"/>
            <a:ext cx="4854356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17D614-99C7-0E46-BF42-DBEB437D1BD0}"/>
              </a:ext>
            </a:extLst>
          </p:cNvPr>
          <p:cNvSpPr/>
          <p:nvPr/>
        </p:nvSpPr>
        <p:spPr>
          <a:xfrm>
            <a:off x="100361" y="1929809"/>
            <a:ext cx="71339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Этот Призыв к действиям Десятилетия является первым из серии, которая будет запущена в рамках Десятилетия океана, и в нем особое внимание уделяется: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крупномасштабным интернациональным преобразующим программам Десятилетия; 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крупномасштабным натуральным или финансовым взносам для обеспечения действий Десятилетия или затрат на координацию.</a:t>
            </a:r>
          </a:p>
          <a:p>
            <a:endParaRPr lang="ru-RU" dirty="0"/>
          </a:p>
          <a:p>
            <a:r>
              <a:rPr lang="ru-RU" dirty="0"/>
              <a:t>Заинтересованные стороны должны заполнить и отправить соответствующий онлайн-запрос на одобрение до 15 января 2021 года.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3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0666E8-5F5A-3F4E-BD58-0AF2498A550E}"/>
              </a:ext>
            </a:extLst>
          </p:cNvPr>
          <p:cNvSpPr/>
          <p:nvPr/>
        </p:nvSpPr>
        <p:spPr>
          <a:xfrm>
            <a:off x="602163" y="1116846"/>
            <a:ext cx="112961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>
              <a:buFont typeface="Wingdings" pitchFamily="2" charset="2"/>
              <a:buChar char="Ø"/>
            </a:pPr>
            <a:r>
              <a:rPr lang="ru-RU" dirty="0">
                <a:latin typeface="Franklin Gothic Medium Cond" panose="020B0606030402020204" pitchFamily="34" charset="0"/>
              </a:rPr>
              <a:t>способствовать решению приоритетных задач Десятилетия науки об океане, общих задач Десятилетия и связанных с ними задач второго уровня; 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ru-RU" dirty="0">
                <a:latin typeface="Franklin Gothic Medium Cond" panose="020B0606030402020204" pitchFamily="34" charset="0"/>
              </a:rPr>
              <a:t>способствовать ускоренному накоплению или применению научных знаний и расширению представлений о Мировом океане с упором на знания, актуальные точки зрения реализации ЦУР и дополняющих их рамочных документов и инициатив; 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ru-RU" dirty="0">
                <a:latin typeface="Franklin Gothic Medium Cond" panose="020B0606030402020204" pitchFamily="34" charset="0"/>
              </a:rPr>
              <a:t>предусматривать совместное планирование или осуществление на основе взаимодействия провайдеров и потребителей знаний, способствуя тем самым расширению масштабов применения научных знаний и информации об океане для целей выработки политики, принятия решений, управленческой и/или инновационной деятельности; 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ru-RU" dirty="0">
                <a:latin typeface="Franklin Gothic Medium Cond" panose="020B0606030402020204" pitchFamily="34" charset="0"/>
              </a:rPr>
              <a:t>обеспечивать в соответствии с положениями ЮНКЛОС размещение всех полученных данных и результатов их обработки в открытом доступе, возможность совместного использования такой информации и легкость ее поиска, а также ее надлежащее хранение в официально признанных информационных архивах, отвечающих требованиям директивных документов МОК в области обмена океанографическими данными10 или соответствующих документов подотчетных ООН органов; 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ru-RU" dirty="0">
                <a:latin typeface="Franklin Gothic Medium Cond" panose="020B0606030402020204" pitchFamily="34" charset="0"/>
              </a:rPr>
              <a:t>способствовать укреплению существующего или налаживанию нового партнерского взаимодействия между странами и/или различными субъектами морской деятельности, включая пользователей научных данных об океане; 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ru-RU" dirty="0">
                <a:latin typeface="Franklin Gothic Medium Cond" panose="020B0606030402020204" pitchFamily="34" charset="0"/>
              </a:rPr>
              <a:t>способствовать развитию потенциала, в частности, среди заинтересованных сторон в МОСРГ, НРС и РСНВМ; 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ru-RU" dirty="0">
                <a:latin typeface="Franklin Gothic Medium Cond" panose="020B0606030402020204" pitchFamily="34" charset="0"/>
              </a:rPr>
              <a:t>способствовать устранению проблем, препятствующих обеспечению равенства и разнообразия, в том числе гендерного, возрастного и географического разнообразия; </a:t>
            </a:r>
          </a:p>
          <a:p>
            <a:pPr marL="444500" indent="-444500">
              <a:buFont typeface="Wingdings" pitchFamily="2" charset="2"/>
              <a:buChar char="Ø"/>
            </a:pPr>
            <a:r>
              <a:rPr lang="ru-RU" dirty="0">
                <a:latin typeface="Franklin Gothic Medium Cond" panose="020B0606030402020204" pitchFamily="34" charset="0"/>
              </a:rPr>
              <a:t>поощрять взаимодействие с носителями местных и эндогенных знаний и их вовлечение в сотрудничество. </a:t>
            </a:r>
            <a:endParaRPr lang="ru-RU" dirty="0">
              <a:effectLst/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045EA-EA4B-CF44-B8AB-23DEAADF4ADD}"/>
              </a:ext>
            </a:extLst>
          </p:cNvPr>
          <p:cNvSpPr txBox="1"/>
          <p:nvPr/>
        </p:nvSpPr>
        <p:spPr>
          <a:xfrm>
            <a:off x="2852163" y="385842"/>
            <a:ext cx="6487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Критерии соответствия требованиям Десятилетия ООН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64480DBA-7812-934C-9D19-14B750EDAF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49507" cy="7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77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BD3383-0C62-7449-8C1A-F99B4F796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83" y="0"/>
            <a:ext cx="12192000" cy="685800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A51086B0-9CCC-8B4D-9C29-1794C5813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9507" cy="715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37AA8-33EB-7C4D-B4C6-6D35DCACB01F}"/>
              </a:ext>
            </a:extLst>
          </p:cNvPr>
          <p:cNvSpPr txBox="1"/>
          <p:nvPr/>
        </p:nvSpPr>
        <p:spPr>
          <a:xfrm>
            <a:off x="4789011" y="72197"/>
            <a:ext cx="740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Franklin Gothic Medium Cond" panose="020B06060304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Предложения</a:t>
            </a:r>
            <a:r>
              <a:rPr lang="ru-RU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для подачи заявок от России в Десятилетие ООН</a:t>
            </a:r>
            <a:endParaRPr lang="ru-RU" sz="2400" dirty="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F07D7E-A31F-A44D-8CD8-F9150188FD63}"/>
              </a:ext>
            </a:extLst>
          </p:cNvPr>
          <p:cNvSpPr/>
          <p:nvPr/>
        </p:nvSpPr>
        <p:spPr>
          <a:xfrm>
            <a:off x="448297" y="1022755"/>
            <a:ext cx="11743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Комплексные многодисциплинарные исследования и мониторинг экосистем Северного Ледовитого океана и его морей (с привлечением заинтересованных стран) </a:t>
            </a:r>
          </a:p>
          <a:p>
            <a:pPr marL="363538" lvl="0"/>
            <a:r>
              <a:rPr lang="ru-RU" dirty="0">
                <a:solidFill>
                  <a:srgbClr val="FFFF00"/>
                </a:solidFill>
              </a:rPr>
              <a:t>потенциальные участники ААНИИ, ММБИ КНЦ РАН, ИО РАН, ЗИН РАН, ТОИ ДВО РАН, ПИНРО и др., </a:t>
            </a:r>
          </a:p>
          <a:p>
            <a:pPr marL="363538"/>
            <a:r>
              <a:rPr lang="ru-RU" dirty="0">
                <a:solidFill>
                  <a:srgbClr val="FFFF00"/>
                </a:solidFill>
              </a:rPr>
              <a:t>Координатор -</a:t>
            </a:r>
            <a:r>
              <a:rPr lang="ru-RU" b="1" dirty="0">
                <a:solidFill>
                  <a:srgbClr val="FFFF00"/>
                </a:solidFill>
              </a:rPr>
              <a:t> </a:t>
            </a:r>
            <a:r>
              <a:rPr lang="ru-RU" dirty="0">
                <a:solidFill>
                  <a:srgbClr val="FFFF00"/>
                </a:solidFill>
              </a:rPr>
              <a:t>Макаров</a:t>
            </a:r>
            <a:r>
              <a:rPr lang="ru-RU" b="1" dirty="0">
                <a:solidFill>
                  <a:srgbClr val="FFFF00"/>
                </a:solidFill>
              </a:rPr>
              <a:t> </a:t>
            </a:r>
            <a:r>
              <a:rPr lang="ru-RU" dirty="0">
                <a:solidFill>
                  <a:srgbClr val="FFFF00"/>
                </a:solidFill>
              </a:rPr>
              <a:t>Александр Сергеевич, ААНИИ </a:t>
            </a:r>
            <a:endParaRPr lang="ru-RU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013E6F-A353-A74D-BD83-8F4D54EA2E50}"/>
              </a:ext>
            </a:extLst>
          </p:cNvPr>
          <p:cNvSpPr/>
          <p:nvPr/>
        </p:nvSpPr>
        <p:spPr>
          <a:xfrm>
            <a:off x="465078" y="2332022"/>
            <a:ext cx="11743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/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2. Комплексные многодисциплинарные исследования и мониторинг экосистем Северо-западной части Тихого океана и дальневосточных морей (совместно с заинтересованными странами АТР)</a:t>
            </a:r>
          </a:p>
          <a:p>
            <a:pPr marL="274638" lvl="0"/>
            <a:r>
              <a:rPr lang="ru-RU" dirty="0">
                <a:solidFill>
                  <a:srgbClr val="FFFF00"/>
                </a:solidFill>
              </a:rPr>
              <a:t>потенциальные  участники ТОИ ДВО РАН, ННЦМБ ДВО РАН, ТИБОХ ДВО РАН, ДВНИГМИ, ТИНРО, НПО "ДЭКО" и др.</a:t>
            </a:r>
          </a:p>
          <a:p>
            <a:pPr marL="274638"/>
            <a:r>
              <a:rPr lang="ru-RU" dirty="0">
                <a:solidFill>
                  <a:srgbClr val="FFFF00"/>
                </a:solidFill>
              </a:rPr>
              <a:t>Координатор - Лобанов Вячеслав Борисович, ТОИ ДВО РАН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B29113-8B66-D847-8772-A86A3096C425}"/>
              </a:ext>
            </a:extLst>
          </p:cNvPr>
          <p:cNvSpPr/>
          <p:nvPr/>
        </p:nvSpPr>
        <p:spPr>
          <a:xfrm>
            <a:off x="448296" y="4912697"/>
            <a:ext cx="11416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813" indent="-277813"/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4. Комплексные многодисциплинарные исследования и мониторинг экосистем Азовского и Черного морей (совместно со странами АЧР)</a:t>
            </a:r>
          </a:p>
          <a:p>
            <a:pPr marL="319088" lvl="0"/>
            <a:r>
              <a:rPr lang="ru-RU" dirty="0">
                <a:solidFill>
                  <a:srgbClr val="FFFF00"/>
                </a:solidFill>
              </a:rPr>
              <a:t>потенциальные участники ЮНЦ РАН, ИО РАН, </a:t>
            </a:r>
            <a:r>
              <a:rPr lang="ru-RU" dirty="0" err="1">
                <a:solidFill>
                  <a:srgbClr val="FFFF00"/>
                </a:solidFill>
              </a:rPr>
              <a:t>ИнБЮМ</a:t>
            </a:r>
            <a:r>
              <a:rPr lang="ru-RU" dirty="0">
                <a:solidFill>
                  <a:srgbClr val="FFFF00"/>
                </a:solidFill>
              </a:rPr>
              <a:t> РАН, МГИ РАН, СЦГМС ЧАМ, </a:t>
            </a:r>
            <a:r>
              <a:rPr lang="ru-RU" dirty="0" err="1">
                <a:solidFill>
                  <a:srgbClr val="FFFF00"/>
                </a:solidFill>
              </a:rPr>
              <a:t>АзЧерНИРО</a:t>
            </a:r>
            <a:r>
              <a:rPr lang="ru-RU" dirty="0">
                <a:solidFill>
                  <a:srgbClr val="FFFF00"/>
                </a:solidFill>
              </a:rPr>
              <a:t> и др. </a:t>
            </a:r>
          </a:p>
          <a:p>
            <a:pPr marL="319088"/>
            <a:r>
              <a:rPr lang="ru-RU" dirty="0">
                <a:solidFill>
                  <a:srgbClr val="FFFF00"/>
                </a:solidFill>
              </a:rPr>
              <a:t>Координатор – </a:t>
            </a:r>
            <a:r>
              <a:rPr lang="ru-RU" dirty="0" err="1">
                <a:solidFill>
                  <a:srgbClr val="FFFF00"/>
                </a:solidFill>
              </a:rPr>
              <a:t>Матишов</a:t>
            </a:r>
            <a:r>
              <a:rPr lang="ru-RU" dirty="0">
                <a:solidFill>
                  <a:srgbClr val="FFFF00"/>
                </a:solidFill>
              </a:rPr>
              <a:t> Геннадий Григорьевич, ЮНЦ РАН </a:t>
            </a:r>
            <a:endParaRPr lang="ru-RU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BBE1C5F-4271-1B48-86CA-74066DF260CD}"/>
              </a:ext>
            </a:extLst>
          </p:cNvPr>
          <p:cNvSpPr/>
          <p:nvPr/>
        </p:nvSpPr>
        <p:spPr>
          <a:xfrm>
            <a:off x="465078" y="3597854"/>
            <a:ext cx="11710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813" indent="-277813"/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3. Комплексные многодисциплинарные исследования и мониторинг экосистем в стратегически важных районах южной Атлантики (совместно с заинтересованными странами)</a:t>
            </a:r>
          </a:p>
          <a:p>
            <a:pPr marL="274638" lvl="0"/>
            <a:r>
              <a:rPr lang="ru-RU" dirty="0">
                <a:solidFill>
                  <a:srgbClr val="FFFF00"/>
                </a:solidFill>
              </a:rPr>
              <a:t>потенциальные участники ААНИИ, ВНИРО, ИО РАН, ННЦМБ ДВО РАН, ТОИ ДВО РАН, «</a:t>
            </a:r>
            <a:r>
              <a:rPr lang="ru-RU" dirty="0" err="1">
                <a:solidFill>
                  <a:srgbClr val="FFFF00"/>
                </a:solidFill>
              </a:rPr>
              <a:t>Аэрокосмос</a:t>
            </a:r>
            <a:r>
              <a:rPr lang="ru-RU" dirty="0">
                <a:solidFill>
                  <a:srgbClr val="FFFF00"/>
                </a:solidFill>
              </a:rPr>
              <a:t>» и др. </a:t>
            </a:r>
          </a:p>
          <a:p>
            <a:pPr marL="274638"/>
            <a:r>
              <a:rPr lang="ru-RU" dirty="0">
                <a:solidFill>
                  <a:srgbClr val="FFFF00"/>
                </a:solidFill>
              </a:rPr>
              <a:t>Координатор - </a:t>
            </a:r>
            <a:r>
              <a:rPr lang="ru-RU" b="1" dirty="0">
                <a:solidFill>
                  <a:srgbClr val="FFFF00"/>
                </a:solidFill>
              </a:rPr>
              <a:t> </a:t>
            </a:r>
            <a:r>
              <a:rPr lang="ru-RU" dirty="0">
                <a:solidFill>
                  <a:srgbClr val="FFFF00"/>
                </a:solidFill>
              </a:rPr>
              <a:t>Макаров</a:t>
            </a:r>
            <a:r>
              <a:rPr lang="ru-RU" b="1" dirty="0">
                <a:solidFill>
                  <a:srgbClr val="FFFF00"/>
                </a:solidFill>
              </a:rPr>
              <a:t> </a:t>
            </a:r>
            <a:r>
              <a:rPr lang="ru-RU" dirty="0">
                <a:solidFill>
                  <a:srgbClr val="FFFF00"/>
                </a:solidFill>
              </a:rPr>
              <a:t>Александр Сергеевич, ААНИИ </a:t>
            </a:r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3329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BD3383-0C62-7449-8C1A-F99B4F796D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A51086B0-9CCC-8B4D-9C29-1794C5813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9507" cy="715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37AA8-33EB-7C4D-B4C6-6D35DCACB01F}"/>
              </a:ext>
            </a:extLst>
          </p:cNvPr>
          <p:cNvSpPr txBox="1"/>
          <p:nvPr/>
        </p:nvSpPr>
        <p:spPr>
          <a:xfrm>
            <a:off x="4789011" y="72197"/>
            <a:ext cx="740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Предложения для подачи заявок от России в Десятилетие ООН</a:t>
            </a:r>
            <a:endParaRPr lang="ru-RU" sz="2400" dirty="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0B644C4-AF97-7047-ACC4-B49FA9EF5883}"/>
              </a:ext>
            </a:extLst>
          </p:cNvPr>
          <p:cNvSpPr/>
          <p:nvPr/>
        </p:nvSpPr>
        <p:spPr>
          <a:xfrm>
            <a:off x="462722" y="2340778"/>
            <a:ext cx="10349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813" indent="-277813"/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6. Комплексные многодисциплинарные исследования и мониторинг экосистемы Каспийского моря (совместно с прикаспийскими странами)</a:t>
            </a:r>
          </a:p>
          <a:p>
            <a:pPr marL="274638" lvl="0"/>
            <a:r>
              <a:rPr lang="ru-RU" dirty="0">
                <a:solidFill>
                  <a:srgbClr val="FFFF00"/>
                </a:solidFill>
              </a:rPr>
              <a:t>потенциальные участники ИО РАН, </a:t>
            </a:r>
            <a:r>
              <a:rPr lang="ru-RU" dirty="0" err="1">
                <a:solidFill>
                  <a:srgbClr val="FFFF00"/>
                </a:solidFill>
              </a:rPr>
              <a:t>КаспНИРХ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КаспМНИЦ</a:t>
            </a:r>
            <a:r>
              <a:rPr lang="ru-RU" dirty="0">
                <a:solidFill>
                  <a:srgbClr val="FFFF00"/>
                </a:solidFill>
              </a:rPr>
              <a:t>, АГУ, АГТУ и др., </a:t>
            </a:r>
          </a:p>
          <a:p>
            <a:pPr marL="274638"/>
            <a:r>
              <a:rPr lang="ru-RU" dirty="0">
                <a:solidFill>
                  <a:srgbClr val="FFFF00"/>
                </a:solidFill>
              </a:rPr>
              <a:t>Координатор - Костяной Андрей Геннадьевич, ИО РАН </a:t>
            </a:r>
            <a:endParaRPr lang="ru-RU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FCCA571-EECE-634D-BD1A-4F80F3DE56C9}"/>
              </a:ext>
            </a:extLst>
          </p:cNvPr>
          <p:cNvSpPr/>
          <p:nvPr/>
        </p:nvSpPr>
        <p:spPr>
          <a:xfrm>
            <a:off x="481863" y="1137238"/>
            <a:ext cx="103499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/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5.  Комплексные многодисциплинарные исследования и мониторинг экосистемы Балтийского моря (совместно с прибалтийскими странами)</a:t>
            </a:r>
          </a:p>
          <a:p>
            <a:pPr marL="274638" lvl="0"/>
            <a:r>
              <a:rPr lang="ru-RU" dirty="0">
                <a:solidFill>
                  <a:srgbClr val="FFFF00"/>
                </a:solidFill>
              </a:rPr>
              <a:t>потенциальные участники ИО РАН, БФУ, ЗИН РАН и др.  </a:t>
            </a:r>
          </a:p>
          <a:p>
            <a:pPr marL="274638"/>
            <a:r>
              <a:rPr lang="ru-RU" dirty="0">
                <a:solidFill>
                  <a:srgbClr val="FFFF00"/>
                </a:solidFill>
              </a:rPr>
              <a:t>Координатор - Сивков Вадим Валерьевич, АО ИО РАН </a:t>
            </a:r>
            <a:endParaRPr lang="ru-RU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EF8B050-575C-4A48-8EA5-B38F6B4AB832}"/>
              </a:ext>
            </a:extLst>
          </p:cNvPr>
          <p:cNvSpPr/>
          <p:nvPr/>
        </p:nvSpPr>
        <p:spPr>
          <a:xfrm>
            <a:off x="462722" y="3565922"/>
            <a:ext cx="11007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813" indent="-277813"/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7. Развитие системы предупреждения об опасных явлениях и угрозах, связанных с Мировым океаном (в рамках межгосударственного сотрудничества по системе Цунами, по уровню и т.д.)</a:t>
            </a:r>
          </a:p>
          <a:p>
            <a:pPr marL="274638" lvl="0"/>
            <a:r>
              <a:rPr lang="ru-RU" dirty="0">
                <a:solidFill>
                  <a:srgbClr val="FFFF00"/>
                </a:solidFill>
              </a:rPr>
              <a:t>потенциальные участники НПО «Тайфун», ИО РАН, </a:t>
            </a:r>
            <a:r>
              <a:rPr lang="ru-RU" dirty="0" err="1">
                <a:solidFill>
                  <a:srgbClr val="FFFF00"/>
                </a:solidFill>
              </a:rPr>
              <a:t>ИВиС</a:t>
            </a:r>
            <a:r>
              <a:rPr lang="ru-RU" dirty="0">
                <a:solidFill>
                  <a:srgbClr val="FFFF00"/>
                </a:solidFill>
              </a:rPr>
              <a:t> ДВО РАН и др.</a:t>
            </a:r>
          </a:p>
          <a:p>
            <a:pPr marL="274638"/>
            <a:r>
              <a:rPr lang="ru-RU" dirty="0">
                <a:solidFill>
                  <a:srgbClr val="FFFF00"/>
                </a:solidFill>
              </a:rPr>
              <a:t>Координатор - </a:t>
            </a:r>
            <a:r>
              <a:rPr lang="ru-RU" dirty="0" err="1">
                <a:solidFill>
                  <a:srgbClr val="FFFF00"/>
                </a:solidFill>
              </a:rPr>
              <a:t>Камаев</a:t>
            </a:r>
            <a:r>
              <a:rPr lang="ru-RU" dirty="0">
                <a:solidFill>
                  <a:srgbClr val="FFFF00"/>
                </a:solidFill>
              </a:rPr>
              <a:t> Дмитрий Альфредович, ФИАЦ Росгидромета, НПО «Тайфун»</a:t>
            </a:r>
            <a:endParaRPr lang="ru-RU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24F0D5-F9AA-A240-AEF8-93803B1652EE}"/>
              </a:ext>
            </a:extLst>
          </p:cNvPr>
          <p:cNvSpPr/>
          <p:nvPr/>
        </p:nvSpPr>
        <p:spPr>
          <a:xfrm>
            <a:off x="462725" y="4766251"/>
            <a:ext cx="10349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/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8. Участие в формировании системы управления данными, информацией и цифровыми знаниями (на основе ЕСИМО, раздел 2.5 Плана реализации).</a:t>
            </a:r>
          </a:p>
          <a:p>
            <a:pPr marL="223838" indent="7938"/>
            <a:r>
              <a:rPr lang="ru-RU" dirty="0">
                <a:solidFill>
                  <a:srgbClr val="FFFF00"/>
                </a:solidFill>
              </a:rPr>
              <a:t>Координатор - Белов Сергей Викторович, ВНИИГМИ МЦД </a:t>
            </a:r>
            <a:endParaRPr lang="ru-RU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4B1074A-F46F-3446-A28A-C87557853C1F}"/>
              </a:ext>
            </a:extLst>
          </p:cNvPr>
          <p:cNvSpPr/>
          <p:nvPr/>
        </p:nvSpPr>
        <p:spPr>
          <a:xfrm>
            <a:off x="462722" y="5683866"/>
            <a:ext cx="10349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-223838"/>
            <a:r>
              <a:rPr lang="ru-RU" b="1" dirty="0">
                <a:solidFill>
                  <a:srgbClr val="FFFF00"/>
                </a:solidFill>
                <a:latin typeface="Cambria" panose="02040503050406030204" pitchFamily="18" charset="0"/>
              </a:rPr>
              <a:t>9. Развитие потенциала (раздел 2.6 плана реализации</a:t>
            </a:r>
            <a:r>
              <a:rPr lang="ru-RU" b="1" dirty="0">
                <a:solidFill>
                  <a:srgbClr val="FFFF00"/>
                </a:solidFill>
                <a:latin typeface="-webkit-standard"/>
              </a:rPr>
              <a:t>)</a:t>
            </a:r>
          </a:p>
          <a:p>
            <a:pPr marL="274638"/>
            <a:r>
              <a:rPr lang="ru-RU" dirty="0">
                <a:solidFill>
                  <a:srgbClr val="FFFF00"/>
                </a:solidFill>
              </a:rPr>
              <a:t>Потенциальные участники – МГУ, ДВФУ, РГГМУ, ИО РАН, ТОИ ДВО РАН и др., </a:t>
            </a:r>
          </a:p>
          <a:p>
            <a:pPr marL="274638"/>
            <a:r>
              <a:rPr lang="ru-RU" dirty="0">
                <a:solidFill>
                  <a:srgbClr val="FFFF00"/>
                </a:solidFill>
              </a:rPr>
              <a:t>Координатор 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ru-RU" dirty="0">
                <a:solidFill>
                  <a:srgbClr val="FFFF00"/>
                </a:solidFill>
              </a:rPr>
              <a:t>Токарев Михаил Юрьевич, МГУ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60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BD3383-0C62-7449-8C1A-F99B4F796D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A51086B0-9CCC-8B4D-9C29-1794C5813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49507" cy="715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37AA8-33EB-7C4D-B4C6-6D35DCACB01F}"/>
              </a:ext>
            </a:extLst>
          </p:cNvPr>
          <p:cNvSpPr txBox="1"/>
          <p:nvPr/>
        </p:nvSpPr>
        <p:spPr>
          <a:xfrm>
            <a:off x="4789011" y="72197"/>
            <a:ext cx="740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Предложения для подачи заявок от России в Десятилетие ООН</a:t>
            </a:r>
            <a:endParaRPr lang="ru-RU" sz="2400" dirty="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4B1074A-F46F-3446-A28A-C87557853C1F}"/>
              </a:ext>
            </a:extLst>
          </p:cNvPr>
          <p:cNvSpPr/>
          <p:nvPr/>
        </p:nvSpPr>
        <p:spPr>
          <a:xfrm>
            <a:off x="1427365" y="3011004"/>
            <a:ext cx="10349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Развитие  рационального управления морским природопользованием и принятия управленческих решений на основе </a:t>
            </a:r>
            <a:r>
              <a:rPr lang="ru-RU" sz="2000" b="1" dirty="0" err="1">
                <a:solidFill>
                  <a:srgbClr val="FFFF00"/>
                </a:solidFill>
              </a:rPr>
              <a:t>экосистемного</a:t>
            </a:r>
            <a:r>
              <a:rPr lang="ru-RU" sz="2000" b="1" dirty="0">
                <a:solidFill>
                  <a:srgbClr val="FFFF00"/>
                </a:solidFill>
              </a:rPr>
              <a:t> подхода, морского пространственного планирования, инициативы Синего роста</a:t>
            </a:r>
          </a:p>
        </p:txBody>
      </p:sp>
    </p:spTree>
    <p:extLst>
      <p:ext uri="{BB962C8B-B14F-4D97-AF65-F5344CB8AC3E}">
        <p14:creationId xmlns:p14="http://schemas.microsoft.com/office/powerpoint/2010/main" val="14907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157540-CFA9-5543-A51C-8A66DB1DF987}"/>
              </a:ext>
            </a:extLst>
          </p:cNvPr>
          <p:cNvSpPr txBox="1"/>
          <p:nvPr/>
        </p:nvSpPr>
        <p:spPr>
          <a:xfrm>
            <a:off x="3162345" y="2788697"/>
            <a:ext cx="5663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внимание!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7" y="0"/>
            <a:ext cx="2753617" cy="123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415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B0804-CDCB-1442-9977-72940B677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4166" y="1979315"/>
            <a:ext cx="6837555" cy="289937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Проект 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  <a:hlinkClick r:id="rId2" action="ppaction://hlinkpres?slideindex=1&amp;slidetitle="/>
              </a:rPr>
              <a:t>Плана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 реализации Десятилетия – современное состояние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01C33-950D-9747-A165-C6FCECAB545E}"/>
              </a:ext>
            </a:extLst>
          </p:cNvPr>
          <p:cNvSpPr txBox="1"/>
          <p:nvPr/>
        </p:nvSpPr>
        <p:spPr>
          <a:xfrm>
            <a:off x="8501063" y="0"/>
            <a:ext cx="3690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Межведомственная национальная океанографическая комиссия</a:t>
            </a:r>
          </a:p>
          <a:p>
            <a:r>
              <a:rPr lang="ru-RU" dirty="0"/>
              <a:t>05 ноября 2020 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5227BD-7D9B-2042-80D2-A5336E891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99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8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0D9669-E521-8643-98C5-CF1B08A3F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19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7BD319-D307-F94A-977E-DFB9401AF999}"/>
              </a:ext>
            </a:extLst>
          </p:cNvPr>
          <p:cNvSpPr txBox="1"/>
          <p:nvPr/>
        </p:nvSpPr>
        <p:spPr>
          <a:xfrm>
            <a:off x="3771900" y="4660900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https://</a:t>
            </a:r>
            <a:r>
              <a:rPr lang="en-US" sz="3600" b="1" dirty="0" err="1">
                <a:solidFill>
                  <a:srgbClr val="FFFF00"/>
                </a:solidFill>
              </a:rPr>
              <a:t>oceandecade.org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097DE5-FDE8-B947-BCD4-AA4AA487255B}"/>
              </a:ext>
            </a:extLst>
          </p:cNvPr>
          <p:cNvSpPr txBox="1"/>
          <p:nvPr/>
        </p:nvSpPr>
        <p:spPr>
          <a:xfrm>
            <a:off x="3617309" y="2197100"/>
            <a:ext cx="4957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Cambria" panose="02040503050406030204" pitchFamily="18" charset="0"/>
              </a:rPr>
              <a:t>Наука, которая нам нужна,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Cambria" panose="02040503050406030204" pitchFamily="18" charset="0"/>
              </a:rPr>
              <a:t>для океана, который мы хотим</a:t>
            </a:r>
          </a:p>
        </p:txBody>
      </p:sp>
    </p:spTree>
    <p:extLst>
      <p:ext uri="{BB962C8B-B14F-4D97-AF65-F5344CB8AC3E}">
        <p14:creationId xmlns:p14="http://schemas.microsoft.com/office/powerpoint/2010/main" val="6517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FBF3A1-2CD4-C748-9C72-3ED39AA46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99" y="0"/>
            <a:ext cx="982107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86FFCA-756B-5D4C-B54B-3FE53F90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23" y="0"/>
            <a:ext cx="10030626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79B618-218D-CC44-94D4-5889F25A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" y="0"/>
            <a:ext cx="2041300" cy="91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hlinkClick r:id="rId5"/>
            <a:extLst>
              <a:ext uri="{FF2B5EF4-FFF2-40B4-BE49-F238E27FC236}">
                <a16:creationId xmlns:a16="http://schemas.microsoft.com/office/drawing/2014/main" id="{598CAB7B-0BD2-5D4C-BE9C-A98FE380DE76}"/>
              </a:ext>
            </a:extLst>
          </p:cNvPr>
          <p:cNvCxnSpPr/>
          <p:nvPr/>
        </p:nvCxnSpPr>
        <p:spPr>
          <a:xfrm>
            <a:off x="5154804" y="2260880"/>
            <a:ext cx="6430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hlinkClick r:id="rId6"/>
            <a:extLst>
              <a:ext uri="{FF2B5EF4-FFF2-40B4-BE49-F238E27FC236}">
                <a16:creationId xmlns:a16="http://schemas.microsoft.com/office/drawing/2014/main" id="{74234842-DD6F-D445-B576-D332A40E4E5F}"/>
              </a:ext>
            </a:extLst>
          </p:cNvPr>
          <p:cNvCxnSpPr>
            <a:cxnSpLocks/>
          </p:cNvCxnSpPr>
          <p:nvPr/>
        </p:nvCxnSpPr>
        <p:spPr>
          <a:xfrm>
            <a:off x="4883499" y="5518220"/>
            <a:ext cx="10148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hlinkClick r:id="rId7"/>
            <a:extLst>
              <a:ext uri="{FF2B5EF4-FFF2-40B4-BE49-F238E27FC236}">
                <a16:creationId xmlns:a16="http://schemas.microsoft.com/office/drawing/2014/main" id="{FADBCA87-AB90-2949-921D-EC2F1F34A7A6}"/>
              </a:ext>
            </a:extLst>
          </p:cNvPr>
          <p:cNvCxnSpPr>
            <a:cxnSpLocks/>
          </p:cNvCxnSpPr>
          <p:nvPr/>
        </p:nvCxnSpPr>
        <p:spPr>
          <a:xfrm>
            <a:off x="9216013" y="1490505"/>
            <a:ext cx="8725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hlinkClick r:id="rId8"/>
            <a:extLst>
              <a:ext uri="{FF2B5EF4-FFF2-40B4-BE49-F238E27FC236}">
                <a16:creationId xmlns:a16="http://schemas.microsoft.com/office/drawing/2014/main" id="{B2ACF4ED-430B-4741-A267-9B5649D8EB37}"/>
              </a:ext>
            </a:extLst>
          </p:cNvPr>
          <p:cNvCxnSpPr>
            <a:cxnSpLocks/>
          </p:cNvCxnSpPr>
          <p:nvPr/>
        </p:nvCxnSpPr>
        <p:spPr>
          <a:xfrm flipV="1">
            <a:off x="7537938" y="2572379"/>
            <a:ext cx="0" cy="2150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440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15" y="501650"/>
            <a:ext cx="238125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7646" y="572040"/>
            <a:ext cx="1531188" cy="605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1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Medium Cond" panose="020B0606030402020204" pitchFamily="34" charset="0"/>
              </a:rPr>
              <a:t>ПОВЕСТКА-2030 И</a:t>
            </a:r>
          </a:p>
          <a:p>
            <a:pPr algn="ctr">
              <a:lnSpc>
                <a:spcPts val="1000"/>
              </a:lnSpc>
            </a:pPr>
            <a:r>
              <a:rPr lang="ru-RU" sz="11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Medium Cond" panose="020B0606030402020204" pitchFamily="34" charset="0"/>
              </a:rPr>
              <a:t>РЕГИОНАЛЬНЫЕ/</a:t>
            </a:r>
          </a:p>
          <a:p>
            <a:pPr algn="ctr">
              <a:lnSpc>
                <a:spcPts val="1000"/>
              </a:lnSpc>
            </a:pPr>
            <a:r>
              <a:rPr lang="ru-RU" sz="11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Medium Cond" panose="020B0606030402020204" pitchFamily="34" charset="0"/>
              </a:rPr>
              <a:t>ГЛОБАЛЬНЫЕ</a:t>
            </a:r>
          </a:p>
          <a:p>
            <a:pPr algn="ctr">
              <a:lnSpc>
                <a:spcPts val="1000"/>
              </a:lnSpc>
            </a:pPr>
            <a:r>
              <a:rPr lang="ru-RU" sz="11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Medium Cond" panose="020B0606030402020204" pitchFamily="34" charset="0"/>
              </a:rPr>
              <a:t>РАМОЧНЫЕ ДОКУМЕНТЫ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7515" y="1519636"/>
            <a:ext cx="3100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9999"/>
                </a:solidFill>
                <a:latin typeface="Franklin Gothic Demi Cond" panose="020B0706030402020204" pitchFamily="34" charset="0"/>
                <a:ea typeface="Cambria" panose="02040503050406030204" pitchFamily="18" charset="0"/>
                <a:cs typeface="Arial Unicode MS" panose="020B0604020202020204" pitchFamily="34" charset="-128"/>
              </a:rPr>
              <a:t>ОЖИДАЕМЫЕ РЕЗУЛЬТАТЫ ДЕСЯТИЛЕТИЯ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1765" y="1928764"/>
            <a:ext cx="14029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100" spc="-100" dirty="0">
                <a:solidFill>
                  <a:schemeClr val="bg1">
                    <a:lumMod val="95000"/>
                  </a:schemeClr>
                </a:solidFill>
              </a:rPr>
              <a:t>«ОКЕАН, </a:t>
            </a:r>
          </a:p>
          <a:p>
            <a:pPr algn="ctr">
              <a:lnSpc>
                <a:spcPts val="1000"/>
              </a:lnSpc>
            </a:pPr>
            <a:r>
              <a:rPr lang="ru-RU" sz="1100" spc="-100" dirty="0">
                <a:solidFill>
                  <a:schemeClr val="bg1">
                    <a:lumMod val="95000"/>
                  </a:schemeClr>
                </a:solidFill>
              </a:rPr>
              <a:t>КОТОРЫЙ НАМ НУЖЕН»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7678" y="3136612"/>
            <a:ext cx="50697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99CC"/>
                </a:solidFill>
                <a:latin typeface="Franklin Gothic Medium Cond" panose="020B0606030402020204" pitchFamily="34" charset="0"/>
              </a:rPr>
              <a:t>ПРИОРИТЕТНЫЕ ЗАДАЧИ ДЕСЯТИЛЕТИЯ НАУКИ ОБ ОКЕАНЕ</a:t>
            </a:r>
          </a:p>
          <a:p>
            <a:r>
              <a:rPr lang="ru-RU" sz="1200" dirty="0">
                <a:latin typeface="Franklin Gothic Medium Cond" panose="020B0606030402020204" pitchFamily="34" charset="0"/>
              </a:rPr>
              <a:t>Наиболее актуальные и требующие неотложного решения задачи Десятилетия, которые могут корректироваться в период проведения Десятилетия и дополняться новыми приоритетными задачами. Каждая приоритетная задача  способствует достижению одного или нескольких ожидаемых результатов Десятилетия.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131" y="4323191"/>
            <a:ext cx="55988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99CC"/>
                </a:solidFill>
                <a:latin typeface="Franklin Gothic Medium Cond" panose="020B0606030402020204" pitchFamily="34" charset="0"/>
              </a:rPr>
              <a:t>ОБЩИЕ ЗАДАЧИ ДЕСЯТИЛЕТИЯ</a:t>
            </a:r>
          </a:p>
          <a:p>
            <a:r>
              <a:rPr lang="ru-RU" sz="1200" dirty="0">
                <a:latin typeface="Franklin Gothic Medium Cond" panose="020B0606030402020204" pitchFamily="34" charset="0"/>
              </a:rPr>
              <a:t>Этапы деятельности на пути от «океана, который мы имеем» к «океану, который нам нужен». Общие задачи важны для выполнения всех приоритетных задач Десятилетия.</a:t>
            </a:r>
          </a:p>
          <a:p>
            <a:r>
              <a:rPr lang="ru-RU" sz="1200" dirty="0">
                <a:latin typeface="Franklin Gothic Medium Cond" panose="020B0606030402020204" pitchFamily="34" charset="0"/>
              </a:rPr>
              <a:t>Уровень приоритетности общих задач и очерёдность их реализации будут зависеть </a:t>
            </a:r>
          </a:p>
          <a:p>
            <a:r>
              <a:rPr lang="ru-RU" sz="1200" dirty="0">
                <a:latin typeface="Franklin Gothic Medium Cond" panose="020B0606030402020204" pitchFamily="34" charset="0"/>
              </a:rPr>
              <a:t>от конкретного контекста.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331" y="5379383"/>
            <a:ext cx="55988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99CC"/>
                </a:solidFill>
                <a:latin typeface="Franklin Gothic Medium Cond" panose="020B0606030402020204" pitchFamily="34" charset="0"/>
              </a:rPr>
              <a:t>ДЕЯТЕЛЬНОСТЬ В РАМКАХ ДЕСЯТИЛЕТИЯ</a:t>
            </a:r>
          </a:p>
          <a:p>
            <a:r>
              <a:rPr lang="ru-RU" sz="1200" dirty="0">
                <a:latin typeface="Franklin Gothic Medium Cond" panose="020B0606030402020204" pitchFamily="34" charset="0"/>
              </a:rPr>
              <a:t>Конкретные инициативы и мероприятия,  которые будут осуществляться  широким кругом участвующих в проведении Десятилетия заинтересованных сторон с целью решения общих задач и, таким образом, достижения ожидаемых результатов.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44941" y="1288803"/>
            <a:ext cx="6098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РАМОЧНАЯ ПРОГРАММА ДЕЙСТВИЙ ДЕСЯТИЛЕТИЯ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E87B99-2EF9-4449-8D07-BA233954B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49507" cy="7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2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219200"/>
            <a:ext cx="90868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23E87B99-2EF9-4449-8D07-BA233954B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49507" cy="715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1900" y="378766"/>
            <a:ext cx="7863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Процедура утверждения связанных с Десятилетием мероприятий </a:t>
            </a:r>
          </a:p>
        </p:txBody>
      </p:sp>
    </p:spTree>
    <p:extLst>
      <p:ext uri="{BB962C8B-B14F-4D97-AF65-F5344CB8AC3E}">
        <p14:creationId xmlns:p14="http://schemas.microsoft.com/office/powerpoint/2010/main" val="1869966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222375"/>
            <a:ext cx="814705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1900" y="378766"/>
            <a:ext cx="8093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Система руководства и координационные механизмы Десятилетия 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23E87B99-2EF9-4449-8D07-BA233954B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49507" cy="7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23E87B99-2EF9-4449-8D07-BA233954BE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49507" cy="71551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450850"/>
            <a:ext cx="908685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0244" y="147933"/>
            <a:ext cx="5192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Механизмы финансирования Десятилетия </a:t>
            </a:r>
          </a:p>
        </p:txBody>
      </p:sp>
    </p:spTree>
    <p:extLst>
      <p:ext uri="{BB962C8B-B14F-4D97-AF65-F5344CB8AC3E}">
        <p14:creationId xmlns:p14="http://schemas.microsoft.com/office/powerpoint/2010/main" val="3377471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1073" y="783553"/>
            <a:ext cx="512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75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сессия Генеральной Ассамблеи ООН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290169E-4368-3E4F-AEA4-0A73E6FCD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04068"/>
              </p:ext>
            </p:extLst>
          </p:nvPr>
        </p:nvGraphicFramePr>
        <p:xfrm>
          <a:off x="6581074" y="2577702"/>
          <a:ext cx="5127706" cy="2800350"/>
        </p:xfrm>
        <a:graphic>
          <a:graphicData uri="http://schemas.openxmlformats.org/drawingml/2006/table">
            <a:tbl>
              <a:tblPr/>
              <a:tblGrid>
                <a:gridCol w="5127706">
                  <a:extLst>
                    <a:ext uri="{9D8B030D-6E8A-4147-A177-3AD203B41FA5}">
                      <a16:colId xmlns:a16="http://schemas.microsoft.com/office/drawing/2014/main" val="16070030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" dirty="0">
                          <a:effectLst/>
                        </a:rPr>
                        <a:t>Tuesday, 8 December 2020</a:t>
                      </a:r>
                      <a:br>
                        <a:rPr lang="en" dirty="0">
                          <a:effectLst/>
                        </a:rPr>
                      </a:br>
                      <a:r>
                        <a:rPr lang="en" dirty="0">
                          <a:effectLst/>
                        </a:rPr>
                        <a:t>10:00 a.m. - General Assembly Hall</a:t>
                      </a:r>
                      <a:endParaRPr lang="ru-RU" dirty="0">
                        <a:effectLst/>
                      </a:endParaRPr>
                    </a:p>
                    <a:p>
                      <a:pPr fontAlgn="t"/>
                      <a:endParaRPr lang="ru-RU" dirty="0">
                        <a:effectLst/>
                      </a:endParaRPr>
                    </a:p>
                    <a:p>
                      <a:pPr fontAlgn="t"/>
                      <a:r>
                        <a:rPr lang="en" b="1" i="0" dirty="0">
                          <a:solidFill>
                            <a:srgbClr val="4D4D4D"/>
                          </a:solidFill>
                          <a:effectLst/>
                        </a:rPr>
                        <a:t>Plenary meeting</a:t>
                      </a:r>
                      <a:endParaRPr lang="en" dirty="0">
                        <a:solidFill>
                          <a:srgbClr val="4D4D4D"/>
                        </a:solidFill>
                        <a:effectLst/>
                      </a:endParaRPr>
                    </a:p>
                    <a:p>
                      <a:pPr fontAlgn="t"/>
                      <a:r>
                        <a:rPr lang="en" dirty="0">
                          <a:solidFill>
                            <a:srgbClr val="4D4D4D"/>
                          </a:solidFill>
                          <a:effectLst/>
                        </a:rPr>
                        <a:t>Oceans and the law of the sea [item 76 (a) and (b)]: reports of the Secretary-General (</a:t>
                      </a:r>
                      <a:r>
                        <a:rPr lang="en" u="sng" dirty="0">
                          <a:solidFill>
                            <a:srgbClr val="414141"/>
                          </a:solidFill>
                          <a:effectLst/>
                          <a:hlinkClick r:id="rId2"/>
                        </a:rPr>
                        <a:t>A/75/70,</a:t>
                      </a:r>
                      <a:r>
                        <a:rPr lang="en" u="sng" dirty="0">
                          <a:solidFill>
                            <a:srgbClr val="414141"/>
                          </a:solidFill>
                          <a:effectLst/>
                          <a:hlinkClick r:id="rId3"/>
                        </a:rPr>
                        <a:t>A/75/157</a:t>
                      </a:r>
                      <a:r>
                        <a:rPr lang="en" dirty="0">
                          <a:solidFill>
                            <a:srgbClr val="4D4D4D"/>
                          </a:solidFill>
                          <a:effectLst/>
                        </a:rPr>
                        <a:t> and </a:t>
                      </a:r>
                      <a:r>
                        <a:rPr lang="en" u="sng" dirty="0">
                          <a:solidFill>
                            <a:srgbClr val="414141"/>
                          </a:solidFill>
                          <a:effectLst/>
                          <a:hlinkClick r:id="rId4"/>
                        </a:rPr>
                        <a:t>A/75/340</a:t>
                      </a:r>
                      <a:r>
                        <a:rPr lang="en" dirty="0">
                          <a:solidFill>
                            <a:srgbClr val="4D4D4D"/>
                          </a:solidFill>
                          <a:effectLst/>
                        </a:rPr>
                        <a:t>); report of the Ad Hoc Working Group on the Regular Process (</a:t>
                      </a:r>
                      <a:r>
                        <a:rPr lang="en" u="sng" dirty="0">
                          <a:solidFill>
                            <a:srgbClr val="414141"/>
                          </a:solidFill>
                          <a:effectLst/>
                          <a:hlinkClick r:id="rId5"/>
                        </a:rPr>
                        <a:t>A/75/362</a:t>
                      </a:r>
                      <a:r>
                        <a:rPr lang="en" dirty="0">
                          <a:solidFill>
                            <a:srgbClr val="4D4D4D"/>
                          </a:solidFill>
                          <a:effectLst/>
                        </a:rPr>
                        <a:t>) - </a:t>
                      </a:r>
                      <a:r>
                        <a:rPr lang="en" b="0" i="1" dirty="0">
                          <a:solidFill>
                            <a:srgbClr val="4D4D4D"/>
                          </a:solidFill>
                          <a:effectLst/>
                        </a:rPr>
                        <a:t>debate</a:t>
                      </a:r>
                      <a:endParaRPr lang="en" dirty="0">
                        <a:solidFill>
                          <a:srgbClr val="4D4D4D"/>
                        </a:solidFill>
                        <a:effectLst/>
                      </a:endParaRPr>
                    </a:p>
                    <a:p>
                      <a:pPr fontAlgn="t"/>
                      <a:endParaRPr lang="en" dirty="0">
                        <a:effectLst/>
                      </a:endParaRPr>
                    </a:p>
                  </a:txBody>
                  <a:tcPr marL="28575" marR="28575" marT="28575" marB="28575">
                    <a:lnL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441922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0E30-D666-BC42-B989-C4F966D4C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2" y="241160"/>
            <a:ext cx="5361198" cy="63405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08604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{144C063E-4176-0547-90A0-285F56507108}tf16401378</Template>
  <TotalTime>13916</TotalTime>
  <Words>1088</Words>
  <Application>Microsoft Macintosh PowerPoint</Application>
  <PresentationFormat>Широкоэкранный</PresentationFormat>
  <Paragraphs>85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 Unicode MS</vt:lpstr>
      <vt:lpstr>-webkit-standard</vt:lpstr>
      <vt:lpstr>Arial</vt:lpstr>
      <vt:lpstr>Calibri</vt:lpstr>
      <vt:lpstr>Calibri Light</vt:lpstr>
      <vt:lpstr>Cambria</vt:lpstr>
      <vt:lpstr>Franklin Gothic Demi Cond</vt:lpstr>
      <vt:lpstr>Franklin Gothic Medium</vt:lpstr>
      <vt:lpstr>Franklin Gothic Medium Cond</vt:lpstr>
      <vt:lpstr>Wingdings</vt:lpstr>
      <vt:lpstr>Тема Office</vt:lpstr>
      <vt:lpstr>Десятилетие ООН, посвящённое науке об океане в интересах устойчивого развития (2021-2030).  </vt:lpstr>
      <vt:lpstr>Проект Плана реализации Десятилетия – современное состояние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Первый Призыв к действиям в рамках Десятилетия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Десятилетие ООН наук об океане в интересах устойчивого развития  в Азово - Черноморском регионе и  Черноморская стратегическая программа исследований и инноваций</dc:title>
  <dc:creator>Sergey Shapovalov</dc:creator>
  <cp:lastModifiedBy>Microsoft Office User</cp:lastModifiedBy>
  <cp:revision>269</cp:revision>
  <cp:lastPrinted>2020-09-08T16:31:42Z</cp:lastPrinted>
  <dcterms:created xsi:type="dcterms:W3CDTF">2020-08-18T18:25:50Z</dcterms:created>
  <dcterms:modified xsi:type="dcterms:W3CDTF">2020-11-06T06:19:35Z</dcterms:modified>
</cp:coreProperties>
</file>