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76" r:id="rId3"/>
    <p:sldId id="273" r:id="rId4"/>
    <p:sldId id="274" r:id="rId5"/>
    <p:sldId id="275" r:id="rId6"/>
    <p:sldId id="271" r:id="rId7"/>
    <p:sldId id="270" r:id="rId8"/>
    <p:sldId id="265" r:id="rId9"/>
    <p:sldId id="266" r:id="rId10"/>
    <p:sldId id="267" r:id="rId11"/>
    <p:sldId id="277" r:id="rId12"/>
    <p:sldId id="272" r:id="rId13"/>
    <p:sldId id="278" r:id="rId14"/>
  </p:sldIdLst>
  <p:sldSz cx="12192000" cy="6858000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08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-372" y="-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5A7D24-7ED4-489B-B94C-6100F795A66E}" type="datetimeFigureOut">
              <a:rPr lang="ru-RU"/>
              <a:pPr>
                <a:defRPr/>
              </a:pPr>
              <a:t>01.11.2017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FD6999-F9FE-40D9-AB1C-B9C991B25F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A7A4D4-9080-4D74-AD57-F5B390779067}" type="datetimeFigureOut">
              <a:rPr lang="ru-RU"/>
              <a:pPr>
                <a:defRPr/>
              </a:pPr>
              <a:t>01.11.2017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5EA020-BD93-4904-A563-618AD307F5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D820DF-F77E-4C73-A701-FE547ED23A1D}" type="datetimeFigureOut">
              <a:rPr lang="ru-RU"/>
              <a:pPr>
                <a:defRPr/>
              </a:pPr>
              <a:t>01.11.2017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5965DD-4FF0-4B60-BC1F-C6720D7CA9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DF10DC-3EB6-40BE-B47F-624C9AD7FACE}" type="datetimeFigureOut">
              <a:rPr lang="ru-RU"/>
              <a:pPr>
                <a:defRPr/>
              </a:pPr>
              <a:t>01.11.2017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F48580-BD81-4F5A-AEB3-2E40B711CD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4AB1C1-C1DB-4985-A816-661AD4499E8D}" type="datetimeFigureOut">
              <a:rPr lang="ru-RU"/>
              <a:pPr>
                <a:defRPr/>
              </a:pPr>
              <a:t>01.11.2017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5C0CB9-D4D5-452F-8AFD-392450A8AB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CD4A19-6C6E-4555-B6D2-0719D7C4B6CF}" type="datetimeFigureOut">
              <a:rPr lang="ru-RU"/>
              <a:pPr>
                <a:defRPr/>
              </a:pPr>
              <a:t>01.11.2017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07B481-24C0-40D3-8638-F00CB97E7F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B2006A-87A8-4158-9CED-F2EC39FB587E}" type="datetimeFigureOut">
              <a:rPr lang="ru-RU"/>
              <a:pPr>
                <a:defRPr/>
              </a:pPr>
              <a:t>01.11.2017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B89EFB-7914-4BBE-A2D7-5D5C227CF2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D7F36E-491C-4CC5-B842-225ADD0B2A65}" type="datetimeFigureOut">
              <a:rPr lang="ru-RU"/>
              <a:pPr>
                <a:defRPr/>
              </a:pPr>
              <a:t>01.11.2017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A5BAF8-60B0-4F47-BF26-575F4D6E86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DCD750-179B-4B82-82D6-DEB0C7E618AE}" type="datetimeFigureOut">
              <a:rPr lang="ru-RU"/>
              <a:pPr>
                <a:defRPr/>
              </a:pPr>
              <a:t>01.11.2017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E675C0-708E-4FBB-9789-441B5561E6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BDD075-2889-45EE-978F-33A2D086DA3A}" type="datetimeFigureOut">
              <a:rPr lang="ru-RU"/>
              <a:pPr>
                <a:defRPr/>
              </a:pPr>
              <a:t>01.11.2017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F2ADFA-6886-423C-B807-C1A2F01FCB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BC8EEB-B65A-45E6-84EE-C6616908A3E2}" type="datetimeFigureOut">
              <a:rPr lang="ru-RU"/>
              <a:pPr>
                <a:defRPr/>
              </a:pPr>
              <a:t>01.11.2017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E4663C-5586-4967-86B1-93887E1989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68CCA19-0003-4DCA-BBB7-048E9AD93368}" type="datetimeFigureOut">
              <a:rPr lang="ru-RU"/>
              <a:pPr>
                <a:defRPr/>
              </a:pPr>
              <a:t>01.11.2017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525CF09-711C-43A4-89BF-E3825B93EF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443038" y="2643188"/>
            <a:ext cx="10221912" cy="2214562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altLang="ru-RU" sz="3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Тема:</a:t>
            </a:r>
            <a:r>
              <a:rPr lang="ru-RU" altLang="ru-RU" sz="27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БАЗА ДАННЫХ СЕЙСМОАКУСТИКО-ГИДРОФИЗИЧЕСКОГО КОМПЛЕКСА ДЛЯ ИЗМЕРЕНИЯ ВАРИАЦИЙ ПАРАМЕТРОВ ГЕОСФЕР</a:t>
            </a:r>
          </a:p>
        </p:txBody>
      </p:sp>
      <p:sp>
        <p:nvSpPr>
          <p:cNvPr id="1331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7693025" y="5408613"/>
            <a:ext cx="3971925" cy="1157287"/>
          </a:xfrm>
        </p:spPr>
        <p:txBody>
          <a:bodyPr/>
          <a:lstStyle/>
          <a:p>
            <a:pPr algn="r">
              <a:lnSpc>
                <a:spcPct val="80000"/>
              </a:lnSpc>
            </a:pPr>
            <a:endParaRPr lang="ru-RU" altLang="ru-RU" sz="1800" smtClean="0"/>
          </a:p>
          <a:p>
            <a:pPr algn="r">
              <a:lnSpc>
                <a:spcPct val="80000"/>
              </a:lnSpc>
            </a:pPr>
            <a:r>
              <a:rPr lang="ru-RU" altLang="ru-RU" sz="3200" smtClean="0">
                <a:latin typeface="Times New Roman" pitchFamily="18" charset="0"/>
                <a:cs typeface="Times New Roman" pitchFamily="18" charset="0"/>
              </a:rPr>
              <a:t>ЮНАЕВА Т.Д.</a:t>
            </a:r>
          </a:p>
        </p:txBody>
      </p:sp>
      <p:sp>
        <p:nvSpPr>
          <p:cNvPr id="13315" name="Rectangle 31"/>
          <p:cNvSpPr>
            <a:spLocks noChangeArrowheads="1"/>
          </p:cNvSpPr>
          <p:nvPr/>
        </p:nvSpPr>
        <p:spPr bwMode="auto">
          <a:xfrm>
            <a:off x="3140075" y="90488"/>
            <a:ext cx="8370888" cy="1077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 anchorCtr="1">
            <a:spAutoFit/>
          </a:bodyPr>
          <a:lstStyle/>
          <a:p>
            <a:r>
              <a:rPr lang="ru-RU" altLang="ru-RU" sz="3200">
                <a:latin typeface="Times New Roman" pitchFamily="18" charset="0"/>
                <a:cs typeface="Times New Roman" pitchFamily="18" charset="0"/>
              </a:rPr>
              <a:t>Морской Государственный Университет </a:t>
            </a:r>
          </a:p>
          <a:p>
            <a:r>
              <a:rPr lang="ru-RU" altLang="ru-RU" sz="3200">
                <a:latin typeface="Times New Roman" pitchFamily="18" charset="0"/>
                <a:cs typeface="Times New Roman" pitchFamily="18" charset="0"/>
              </a:rPr>
              <a:t>      имени адм. Г. И. Невельского</a:t>
            </a:r>
          </a:p>
        </p:txBody>
      </p:sp>
      <p:sp>
        <p:nvSpPr>
          <p:cNvPr id="13316" name="Text Box 34"/>
          <p:cNvSpPr txBox="1">
            <a:spLocks noChangeArrowheads="1"/>
          </p:cNvSpPr>
          <p:nvPr/>
        </p:nvSpPr>
        <p:spPr bwMode="auto">
          <a:xfrm>
            <a:off x="5908675" y="1173163"/>
            <a:ext cx="283368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altLang="ru-RU" sz="3200">
                <a:latin typeface="Times New Roman" pitchFamily="18" charset="0"/>
                <a:cs typeface="Times New Roman" pitchFamily="18" charset="0"/>
              </a:rPr>
              <a:t>Кафедра БИТС</a:t>
            </a:r>
          </a:p>
        </p:txBody>
      </p:sp>
      <p:pic>
        <p:nvPicPr>
          <p:cNvPr id="13317" name="Рисунок 8" descr="Герб БИТС-мал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1488" y="214313"/>
            <a:ext cx="1785937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Заголовок 1"/>
          <p:cNvSpPr>
            <a:spLocks noGrp="1"/>
          </p:cNvSpPr>
          <p:nvPr>
            <p:ph type="title"/>
          </p:nvPr>
        </p:nvSpPr>
        <p:spPr>
          <a:xfrm>
            <a:off x="355600" y="374650"/>
            <a:ext cx="11561763" cy="1325563"/>
          </a:xfrm>
        </p:spPr>
        <p:txBody>
          <a:bodyPr/>
          <a:lstStyle/>
          <a:p>
            <a:pPr algn="just"/>
            <a:r>
              <a:rPr lang="ru-RU" sz="4600" b="1" smtClean="0">
                <a:latin typeface="Times New Roman" pitchFamily="18" charset="0"/>
                <a:cs typeface="Times New Roman" pitchFamily="18" charset="0"/>
              </a:rPr>
              <a:t>Формы добавления и обновления данных</a:t>
            </a:r>
          </a:p>
        </p:txBody>
      </p:sp>
      <p:pic>
        <p:nvPicPr>
          <p:cNvPr id="22530" name="Объект 4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36525" y="2065338"/>
            <a:ext cx="5883275" cy="3459162"/>
          </a:xfrm>
        </p:spPr>
      </p:pic>
      <p:pic>
        <p:nvPicPr>
          <p:cNvPr id="22531" name="Объект 5"/>
          <p:cNvPicPr>
            <a:picLocks noGrp="1" noChangeAspect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6172200" y="2065338"/>
            <a:ext cx="5815013" cy="349091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Заголовок 4"/>
          <p:cNvSpPr>
            <a:spLocks noGrp="1"/>
          </p:cNvSpPr>
          <p:nvPr>
            <p:ph type="title"/>
          </p:nvPr>
        </p:nvSpPr>
        <p:spPr>
          <a:xfrm>
            <a:off x="766763" y="171450"/>
            <a:ext cx="10515600" cy="1325563"/>
          </a:xfrm>
        </p:spPr>
        <p:txBody>
          <a:bodyPr/>
          <a:lstStyle/>
          <a:p>
            <a:r>
              <a:rPr lang="ru-RU" b="1" smtClean="0">
                <a:latin typeface="Times New Roman" pitchFamily="18" charset="0"/>
                <a:cs typeface="Times New Roman" pitchFamily="18" charset="0"/>
              </a:rPr>
              <a:t>Этапы разработки БД</a:t>
            </a:r>
          </a:p>
        </p:txBody>
      </p:sp>
      <p:sp>
        <p:nvSpPr>
          <p:cNvPr id="23554" name="Объект 5"/>
          <p:cNvSpPr>
            <a:spLocks noGrp="1"/>
          </p:cNvSpPr>
          <p:nvPr>
            <p:ph idx="1"/>
          </p:nvPr>
        </p:nvSpPr>
        <p:spPr>
          <a:xfrm>
            <a:off x="142875" y="1825625"/>
            <a:ext cx="11582400" cy="4616450"/>
          </a:xfrm>
        </p:spPr>
        <p:txBody>
          <a:bodyPr/>
          <a:lstStyle/>
          <a:p>
            <a:pPr algn="just"/>
            <a:r>
              <a:rPr lang="ru-RU" smtClean="0">
                <a:latin typeface="Times New Roman" pitchFamily="18" charset="0"/>
                <a:cs typeface="Times New Roman" pitchFamily="18" charset="0"/>
              </a:rPr>
              <a:t>создание концептуальной модели;</a:t>
            </a:r>
          </a:p>
          <a:p>
            <a:pPr algn="just"/>
            <a:r>
              <a:rPr lang="ru-RU" smtClean="0">
                <a:latin typeface="Times New Roman" pitchFamily="18" charset="0"/>
                <a:cs typeface="Times New Roman" pitchFamily="18" charset="0"/>
              </a:rPr>
              <a:t>описание предметных областей;</a:t>
            </a:r>
          </a:p>
          <a:p>
            <a:pPr algn="just"/>
            <a:r>
              <a:rPr lang="ru-RU" smtClean="0">
                <a:latin typeface="Times New Roman" pitchFamily="18" charset="0"/>
                <a:cs typeface="Times New Roman" pitchFamily="18" charset="0"/>
              </a:rPr>
              <a:t>классифицирование блоков информационного фундамента и их связей;</a:t>
            </a:r>
          </a:p>
          <a:p>
            <a:pPr algn="just"/>
            <a:r>
              <a:rPr lang="ru-RU" smtClean="0">
                <a:latin typeface="Times New Roman" pitchFamily="18" charset="0"/>
                <a:cs typeface="Times New Roman" pitchFamily="18" charset="0"/>
              </a:rPr>
              <a:t>формирование таблиц метаданных;</a:t>
            </a:r>
          </a:p>
          <a:p>
            <a:pPr algn="just"/>
            <a:r>
              <a:rPr lang="ru-RU" smtClean="0">
                <a:latin typeface="Times New Roman" pitchFamily="18" charset="0"/>
                <a:cs typeface="Times New Roman" pitchFamily="18" charset="0"/>
              </a:rPr>
              <a:t>переход к вещественной модели БД;</a:t>
            </a:r>
          </a:p>
          <a:p>
            <a:pPr algn="just"/>
            <a:r>
              <a:rPr lang="ru-RU" smtClean="0">
                <a:latin typeface="Times New Roman" pitchFamily="18" charset="0"/>
                <a:cs typeface="Times New Roman" pitchFamily="18" charset="0"/>
              </a:rPr>
              <a:t>создание диалоговых структур (запросы и формы);</a:t>
            </a:r>
          </a:p>
          <a:p>
            <a:pPr algn="just"/>
            <a:r>
              <a:rPr lang="ru-RU" smtClean="0">
                <a:latin typeface="Times New Roman" pitchFamily="18" charset="0"/>
                <a:cs typeface="Times New Roman" pitchFamily="18" charset="0"/>
              </a:rPr>
              <a:t>наполнение данными посредством диалоговых операций;</a:t>
            </a:r>
          </a:p>
          <a:p>
            <a:pPr algn="just"/>
            <a:r>
              <a:rPr lang="ru-RU" smtClean="0">
                <a:latin typeface="Times New Roman" pitchFamily="18" charset="0"/>
                <a:cs typeface="Times New Roman" pitchFamily="18" charset="0"/>
              </a:rPr>
              <a:t>реализация вещественной модели БД на основе созданной концептуальной модели.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161925" y="528638"/>
            <a:ext cx="11745913" cy="5851525"/>
          </a:xfrm>
        </p:spPr>
        <p:txBody>
          <a:bodyPr rtlCol="0">
            <a:normAutofit/>
          </a:bodyPr>
          <a:lstStyle/>
          <a:p>
            <a:pPr marL="0" indent="0" algn="just" fontAlgn="auto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Следующим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шагом проектирования информационной системы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сейсмоакустико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-гидрофизического комплекса станет создание объектно-ориентированной базы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данных.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Объектно-ориентированный подход на сегодняшний день является самым актуальным и перспективным направлением разработки баз данных. Объектно-ориентированная база данных (ООБД) – база данных, в которой данные моделируются в виде объектов, их атрибутов, методов и классов. Объектно-ориентированные базы данных применяются в тех случаях, когда требуется высокопроизводительная обработка данных, имеющих сложную структуру.</a:t>
            </a:r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Заголовок 3"/>
          <p:cNvSpPr>
            <a:spLocks noGrp="1"/>
          </p:cNvSpPr>
          <p:nvPr>
            <p:ph type="title"/>
          </p:nvPr>
        </p:nvSpPr>
        <p:spPr>
          <a:xfrm>
            <a:off x="615950" y="2027238"/>
            <a:ext cx="11271250" cy="2433637"/>
          </a:xfrm>
        </p:spPr>
        <p:txBody>
          <a:bodyPr/>
          <a:lstStyle/>
          <a:p>
            <a:pPr algn="ctr"/>
            <a:r>
              <a:rPr lang="ru-RU" sz="6600" b="1" i="1" smtClean="0">
                <a:latin typeface="Times New Roman" pitchFamily="18" charset="0"/>
                <a:cs typeface="Times New Roman" pitchFamily="18" charset="0"/>
              </a:rPr>
              <a:t>СПАСИБО ЗА ВНИМАНИЕ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5138" y="246063"/>
            <a:ext cx="11506200" cy="1023937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егистрация 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сверхнизкочастотных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волновых процессов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9063" y="1574800"/>
            <a:ext cx="11852275" cy="5130800"/>
          </a:xfrm>
        </p:spPr>
        <p:txBody>
          <a:bodyPr rtlCol="0">
            <a:normAutofit/>
          </a:bodyPr>
          <a:lstStyle/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 комплекса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включены: 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акустический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доплеровский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профилограф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(фиксирует изменчивость скорости морских течений при буксировке научно-исследовательским судном с выводом информации на ноутбук и синхронизацией с данными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ГЛОНАСС)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комплексный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измеритель параметров течения (регистрирует электропроводность, температуру воды, давление в стационарном режиме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гидрологический зонд КВК (измеряет флуктуации основных параметров морской среды при стационарной постановке либо при выполнении гидрологических разрезов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>
                <a:latin typeface="Times New Roman" pitchFamily="18" charset="0"/>
                <a:cs typeface="Times New Roman" pitchFamily="18" charset="0"/>
              </a:rPr>
              <a:t>База данных должна обеспечивать:</a:t>
            </a:r>
            <a:r>
              <a:rPr lang="ru-RU" smtClean="0"/>
              <a:t/>
            </a:r>
            <a:br>
              <a:rPr lang="ru-RU" smtClean="0"/>
            </a:br>
            <a:endParaRPr lang="ru-RU" smtClean="0"/>
          </a:p>
        </p:txBody>
      </p:sp>
      <p:sp>
        <p:nvSpPr>
          <p:cNvPr id="15362" name="Объект 2"/>
          <p:cNvSpPr>
            <a:spLocks noGrp="1"/>
          </p:cNvSpPr>
          <p:nvPr>
            <p:ph idx="1"/>
          </p:nvPr>
        </p:nvSpPr>
        <p:spPr>
          <a:xfrm>
            <a:off x="223838" y="1825625"/>
            <a:ext cx="11129962" cy="4351338"/>
          </a:xfrm>
        </p:spPr>
        <p:txBody>
          <a:bodyPr/>
          <a:lstStyle/>
          <a:p>
            <a:pPr algn="just"/>
            <a:r>
              <a:rPr lang="ru-RU" sz="3600" smtClean="0">
                <a:latin typeface="Times New Roman" pitchFamily="18" charset="0"/>
                <a:cs typeface="Times New Roman" pitchFamily="18" charset="0"/>
              </a:rPr>
              <a:t>эффективное хранение данных экспериментов;</a:t>
            </a:r>
          </a:p>
          <a:p>
            <a:pPr algn="just"/>
            <a:r>
              <a:rPr lang="ru-RU" sz="3600" smtClean="0">
                <a:latin typeface="Times New Roman" pitchFamily="18" charset="0"/>
                <a:cs typeface="Times New Roman" pitchFamily="18" charset="0"/>
              </a:rPr>
              <a:t>структурирование параметров и результатов измерений;</a:t>
            </a:r>
          </a:p>
          <a:p>
            <a:pPr algn="just"/>
            <a:r>
              <a:rPr lang="ru-RU" sz="3600" smtClean="0">
                <a:latin typeface="Times New Roman" pitchFamily="18" charset="0"/>
                <a:cs typeface="Times New Roman" pitchFamily="18" charset="0"/>
              </a:rPr>
              <a:t>функциональный доступ к массивам исходных и обработанных данных;</a:t>
            </a:r>
          </a:p>
          <a:p>
            <a:pPr algn="just"/>
            <a:r>
              <a:rPr lang="ru-RU" sz="3600" smtClean="0">
                <a:latin typeface="Times New Roman" pitchFamily="18" charset="0"/>
                <a:cs typeface="Times New Roman" pitchFamily="18" charset="0"/>
              </a:rPr>
              <a:t>визуализацию исходной информации эксперимента и его результатов.</a:t>
            </a:r>
          </a:p>
          <a:p>
            <a:endParaRPr lang="ru-RU" sz="36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" y="365125"/>
            <a:ext cx="11201400" cy="1325563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создании концептуальной модели БД были учтены следующие требования:</a:t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2400" y="1825625"/>
            <a:ext cx="11836400" cy="4667250"/>
          </a:xfrm>
        </p:spPr>
        <p:txBody>
          <a:bodyPr rtlCol="0">
            <a:normAutofit fontScale="92500" lnSpcReduction="10000"/>
          </a:bodyPr>
          <a:lstStyle/>
          <a:p>
            <a:pPr indent="228600" algn="just" fontAlgn="auto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Связь </a:t>
            </a:r>
            <a:r>
              <a:rPr lang="ru-RU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исходных данных и данных результатов.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Реляционная база данных должна иметь четкую структуру таблиц, поля которых связаны между собой кодом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ID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позволяющим присвоить единственное имя каждому бинарному файлу, характеристикам которого соответствует поле с данным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ID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Это позволяет вносить новые данные одновременно в несколько таблиц. </a:t>
            </a:r>
          </a:p>
          <a:p>
            <a:pPr indent="228600" algn="just" fontAlgn="auto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Безусловное сохранение данных.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Результаты обработки бинарных файлов используются далее для моделирования, поэтому некорректное изменение или удаление данных может привести к фатальным последствиям (поэтому функциональная кнопка «Удалить» не предусмотрена).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системы проверки корректности результатов позволяет избежать появления ложных данных в базе.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Заголовок 1"/>
          <p:cNvSpPr>
            <a:spLocks noGrp="1"/>
          </p:cNvSpPr>
          <p:nvPr>
            <p:ph type="title"/>
          </p:nvPr>
        </p:nvSpPr>
        <p:spPr>
          <a:xfrm>
            <a:off x="812800" y="0"/>
            <a:ext cx="10515600" cy="1325563"/>
          </a:xfrm>
        </p:spPr>
        <p:txBody>
          <a:bodyPr/>
          <a:lstStyle/>
          <a:p>
            <a:r>
              <a:rPr lang="ru-RU" b="1" smtClean="0">
                <a:latin typeface="Times New Roman" pitchFamily="18" charset="0"/>
                <a:cs typeface="Times New Roman" pitchFamily="18" charset="0"/>
              </a:rPr>
              <a:t>БД отвечает общим требованиям:</a:t>
            </a:r>
          </a:p>
        </p:txBody>
      </p:sp>
      <p:sp>
        <p:nvSpPr>
          <p:cNvPr id="17410" name="Объект 2"/>
          <p:cNvSpPr>
            <a:spLocks noGrp="1"/>
          </p:cNvSpPr>
          <p:nvPr>
            <p:ph idx="1"/>
          </p:nvPr>
        </p:nvSpPr>
        <p:spPr>
          <a:xfrm>
            <a:off x="182563" y="1325563"/>
            <a:ext cx="11776075" cy="5268912"/>
          </a:xfrm>
        </p:spPr>
        <p:txBody>
          <a:bodyPr/>
          <a:lstStyle/>
          <a:p>
            <a:pPr algn="just"/>
            <a:r>
              <a:rPr lang="ru-RU" sz="3200" smtClean="0">
                <a:latin typeface="Times New Roman" pitchFamily="18" charset="0"/>
                <a:cs typeface="Times New Roman" pitchFamily="18" charset="0"/>
              </a:rPr>
              <a:t>минимальная зависимость от аппаратуры; </a:t>
            </a:r>
          </a:p>
          <a:p>
            <a:pPr algn="just"/>
            <a:r>
              <a:rPr lang="ru-RU" sz="3200" smtClean="0">
                <a:latin typeface="Times New Roman" pitchFamily="18" charset="0"/>
                <a:cs typeface="Times New Roman" pitchFamily="18" charset="0"/>
              </a:rPr>
              <a:t>простота и легкость перенастройки на новые аппаратные средства; </a:t>
            </a:r>
          </a:p>
          <a:p>
            <a:pPr algn="just"/>
            <a:r>
              <a:rPr lang="ru-RU" sz="3200" smtClean="0">
                <a:latin typeface="Times New Roman" pitchFamily="18" charset="0"/>
                <a:cs typeface="Times New Roman" pitchFamily="18" charset="0"/>
              </a:rPr>
              <a:t>возможность дополнения при расширении области исследования; </a:t>
            </a:r>
          </a:p>
          <a:p>
            <a:pPr algn="just"/>
            <a:r>
              <a:rPr lang="ru-RU" sz="3200" smtClean="0">
                <a:latin typeface="Times New Roman" pitchFamily="18" charset="0"/>
                <a:cs typeface="Times New Roman" pitchFamily="18" charset="0"/>
              </a:rPr>
              <a:t>доступный и интуитивно-понятный интерфейс для пользователя. БД соответствует специфическим требованиям, связанным с особенностями акустико-гидрофизических данных и применяемой аппаратурой.</a:t>
            </a:r>
          </a:p>
          <a:p>
            <a:endParaRPr lang="ru-RU" sz="320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Объект 6"/>
          <p:cNvPicPr>
            <a:picLocks noGrp="1"/>
          </p:cNvPicPr>
          <p:nvPr>
            <p:ph sz="half" idx="1"/>
          </p:nvPr>
        </p:nvPicPr>
        <p:blipFill>
          <a:blip r:embed="rId2"/>
          <a:srcRect l="668" t="3198"/>
          <a:stretch>
            <a:fillRect/>
          </a:stretch>
        </p:blipFill>
        <p:spPr>
          <a:xfrm>
            <a:off x="144463" y="144463"/>
            <a:ext cx="6037262" cy="3986212"/>
          </a:xfrm>
        </p:spPr>
      </p:pic>
      <p:pic>
        <p:nvPicPr>
          <p:cNvPr id="18434" name="Объект 7"/>
          <p:cNvPicPr>
            <a:picLocks noGrp="1"/>
          </p:cNvPicPr>
          <p:nvPr>
            <p:ph sz="half" idx="2"/>
          </p:nvPr>
        </p:nvPicPr>
        <p:blipFill>
          <a:blip r:embed="rId3"/>
          <a:srcRect l="803" t="3590" r="-2"/>
          <a:stretch>
            <a:fillRect/>
          </a:stretch>
        </p:blipFill>
        <p:spPr>
          <a:xfrm>
            <a:off x="5732463" y="3468688"/>
            <a:ext cx="6092825" cy="301466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</p:nvPr>
        </p:nvGraphicFramePr>
        <p:xfrm>
          <a:off x="1233488" y="1222375"/>
          <a:ext cx="9923462" cy="3956050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1651661"/>
                <a:gridCol w="3763237"/>
                <a:gridCol w="4509938"/>
              </a:tblGrid>
              <a:tr h="1133811">
                <a:tc>
                  <a:txBody>
                    <a:bodyPr/>
                    <a:lstStyle/>
                    <a:p>
                      <a:pPr marL="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Имя входа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Роль </a:t>
                      </a:r>
                      <a:r>
                        <a:rPr lang="ru-RU" sz="2800" b="1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бд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Разрешения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1133811">
                <a:tc>
                  <a:txBody>
                    <a:bodyPr/>
                    <a:lstStyle/>
                    <a:p>
                      <a:pPr marL="4572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User2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Db_datawriter, db_datareader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Вставка, Выборка, Изменение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133811">
                <a:tc>
                  <a:txBody>
                    <a:bodyPr/>
                    <a:lstStyle/>
                    <a:p>
                      <a:pPr marL="4572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User3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db_datareader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Выборка (только для таблицы «Данные»)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554115">
                <a:tc>
                  <a:txBody>
                    <a:bodyPr/>
                    <a:lstStyle/>
                    <a:p>
                      <a:pPr marL="4572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User4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db_datawriter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Вставка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800" b="1" smtClean="0">
                <a:latin typeface="Times New Roman" pitchFamily="18" charset="0"/>
                <a:cs typeface="Times New Roman" pitchFamily="18" charset="0"/>
              </a:rPr>
              <a:t>Форма входа</a:t>
            </a:r>
          </a:p>
        </p:txBody>
      </p:sp>
      <p:pic>
        <p:nvPicPr>
          <p:cNvPr id="20482" name="Объект 6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063625" y="2444750"/>
            <a:ext cx="4433888" cy="2476500"/>
          </a:xfrm>
        </p:spPr>
      </p:pic>
      <p:pic>
        <p:nvPicPr>
          <p:cNvPr id="20483" name="Объект 7"/>
          <p:cNvPicPr>
            <a:picLocks noGrp="1" noChangeAspect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6270625" y="2455863"/>
            <a:ext cx="4416425" cy="246538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77788" y="93663"/>
            <a:ext cx="5991225" cy="3214687"/>
          </a:xfrm>
        </p:spPr>
      </p:pic>
      <p:pic>
        <p:nvPicPr>
          <p:cNvPr id="2150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5692775" y="3236913"/>
            <a:ext cx="6334125" cy="33972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234</TotalTime>
  <Words>376</Words>
  <Application>Microsoft Office PowerPoint</Application>
  <PresentationFormat>Произвольный</PresentationFormat>
  <Paragraphs>49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Calibri</vt:lpstr>
      <vt:lpstr>Arial</vt:lpstr>
      <vt:lpstr>Calibri Light</vt:lpstr>
      <vt:lpstr>Times New Roman</vt:lpstr>
      <vt:lpstr>Тема Office</vt:lpstr>
      <vt:lpstr>Тема: БАЗА ДАННЫХ СЕЙСМОАКУСТИКО-ГИДРОФИЗИЧЕСКОГО КОМПЛЕКСА ДЛЯ ИЗМЕРЕНИЯ ВАРИАЦИЙ ПАРАМЕТРОВ ГЕОСФЕР</vt:lpstr>
      <vt:lpstr>Регистрация сверхнизкочастотных волновых процессов</vt:lpstr>
      <vt:lpstr>База данных должна обеспечивать: </vt:lpstr>
      <vt:lpstr>При создании концептуальной модели БД были учтены следующие требования: </vt:lpstr>
      <vt:lpstr>БД отвечает общим требованиям:</vt:lpstr>
      <vt:lpstr>Слайд 6</vt:lpstr>
      <vt:lpstr>Слайд 7</vt:lpstr>
      <vt:lpstr>Форма входа</vt:lpstr>
      <vt:lpstr>Слайд 9</vt:lpstr>
      <vt:lpstr>Формы добавления и обновления данных</vt:lpstr>
      <vt:lpstr>Этапы разработки БД</vt:lpstr>
      <vt:lpstr>Слайд 12</vt:lpstr>
      <vt:lpstr>СПАСИБО ЗА ВНИМАНИЕ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Тема: Система аутентификации для доступа к базе данных сейсмоакусто-гидрофизического комплекса для измерения вариаций параметров геосфер</dc:title>
  <dc:creator>Tanya Yunaeva</dc:creator>
  <cp:lastModifiedBy>Novikova</cp:lastModifiedBy>
  <cp:revision>21</cp:revision>
  <dcterms:created xsi:type="dcterms:W3CDTF">2017-06-21T10:14:19Z</dcterms:created>
  <dcterms:modified xsi:type="dcterms:W3CDTF">2017-10-31T23:11:56Z</dcterms:modified>
</cp:coreProperties>
</file>