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4" r:id="rId3"/>
  </p:sldMasterIdLst>
  <p:notesMasterIdLst>
    <p:notesMasterId r:id="rId23"/>
  </p:notesMasterIdLst>
  <p:sldIdLst>
    <p:sldId id="256" r:id="rId4"/>
    <p:sldId id="271" r:id="rId5"/>
    <p:sldId id="274" r:id="rId6"/>
    <p:sldId id="275" r:id="rId7"/>
    <p:sldId id="272" r:id="rId8"/>
    <p:sldId id="277" r:id="rId9"/>
    <p:sldId id="276" r:id="rId10"/>
    <p:sldId id="258" r:id="rId11"/>
    <p:sldId id="264" r:id="rId12"/>
    <p:sldId id="260" r:id="rId13"/>
    <p:sldId id="261" r:id="rId14"/>
    <p:sldId id="262" r:id="rId15"/>
    <p:sldId id="263" r:id="rId16"/>
    <p:sldId id="265" r:id="rId17"/>
    <p:sldId id="266" r:id="rId18"/>
    <p:sldId id="269" r:id="rId19"/>
    <p:sldId id="268" r:id="rId20"/>
    <p:sldId id="267" r:id="rId21"/>
    <p:sldId id="270" r:id="rId22"/>
  </p:sldIdLst>
  <p:sldSz cx="10080625" cy="7559675"/>
  <p:notesSz cx="7559675" cy="106918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/>
        <a:cs typeface="DejaVu San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/>
        <a:cs typeface="DejaVu San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/>
        <a:cs typeface="DejaVu San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/>
        <a:cs typeface="DejaVu San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DejaVu Sans"/>
        <a:cs typeface="DejaVu San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DejaVu Sans"/>
        <a:cs typeface="DejaVu San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DejaVu Sans"/>
        <a:cs typeface="DejaVu San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DejaVu Sans"/>
        <a:cs typeface="DejaVu San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DejaVu Sans"/>
        <a:cs typeface="DejaVu San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902" autoAdjust="0"/>
  </p:normalViewPr>
  <p:slideViewPr>
    <p:cSldViewPr snapToGrid="0">
      <p:cViewPr varScale="1">
        <p:scale>
          <a:sx n="92" d="100"/>
          <a:sy n="92" d="100"/>
        </p:scale>
        <p:origin x="-1884" y="-102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44;&#1086;&#1082;&#1091;&#1084;&#1077;&#1085;&#1090;&#1099;\&#1044;&#1042;&#1053;&#1048;&#1043;&#1052;&#1048;\depth_tempw.dump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44;&#1086;&#1082;&#1091;&#1084;&#1077;&#1085;&#1090;&#1099;\&#1044;&#1042;&#1053;&#1048;&#1043;&#1052;&#1048;\depth_tempw.dum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Значение</a:t>
            </a:r>
            <a:r>
              <a:rPr lang="ru-RU" baseline="0"/>
              <a:t> функции стоимости</a:t>
            </a:r>
            <a:endParaRPr lang="en-US"/>
          </a:p>
        </c:rich>
      </c:tx>
      <c:spPr>
        <a:noFill/>
        <a:ln>
          <a:noFill/>
        </a:ln>
        <a:effectLst/>
      </c:spPr>
    </c:title>
    <c:plotArea>
      <c:layout/>
      <c:lineChart>
        <c:grouping val="standard"/>
        <c:ser>
          <c:idx val="0"/>
          <c:order val="0"/>
          <c:tx>
            <c:strRef>
              <c:f>depth_tempw.dump!$Y$4</c:f>
              <c:strCache>
                <c:ptCount val="1"/>
                <c:pt idx="0">
                  <c:v>Минимум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depth_tempw.dump!$X$5:$X$17</c:f>
              <c:numCache>
                <c:formatCode>General</c:formatCode>
                <c:ptCount val="13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4</c:v>
                </c:pt>
                <c:pt idx="9">
                  <c:v>3</c:v>
                </c:pt>
                <c:pt idx="10">
                  <c:v>2</c:v>
                </c:pt>
                <c:pt idx="11">
                  <c:v>1</c:v>
                </c:pt>
                <c:pt idx="12">
                  <c:v>0</c:v>
                </c:pt>
              </c:numCache>
            </c:numRef>
          </c:cat>
          <c:val>
            <c:numRef>
              <c:f>depth_tempw.dump!$Y$5:$Y$17</c:f>
              <c:numCache>
                <c:formatCode>General</c:formatCode>
                <c:ptCount val="13"/>
                <c:pt idx="0">
                  <c:v>0.313290784583038</c:v>
                </c:pt>
                <c:pt idx="1">
                  <c:v>0.38487310390140422</c:v>
                </c:pt>
                <c:pt idx="2">
                  <c:v>0.46860894534366515</c:v>
                </c:pt>
                <c:pt idx="3">
                  <c:v>0.51181135367030595</c:v>
                </c:pt>
                <c:pt idx="4">
                  <c:v>0.52430726050043741</c:v>
                </c:pt>
                <c:pt idx="5">
                  <c:v>0.58901825328721469</c:v>
                </c:pt>
                <c:pt idx="6">
                  <c:v>0.80224773346238143</c:v>
                </c:pt>
                <c:pt idx="7">
                  <c:v>1.1747623685490205</c:v>
                </c:pt>
                <c:pt idx="8">
                  <c:v>1.4698644642674437</c:v>
                </c:pt>
                <c:pt idx="9">
                  <c:v>1.6568160821214672</c:v>
                </c:pt>
                <c:pt idx="10">
                  <c:v>1.6583755986090325</c:v>
                </c:pt>
                <c:pt idx="11">
                  <c:v>1.9067771389498083</c:v>
                </c:pt>
                <c:pt idx="12">
                  <c:v>3.4165948924091571</c:v>
                </c:pt>
              </c:numCache>
            </c:numRef>
          </c:val>
        </c:ser>
        <c:ser>
          <c:idx val="1"/>
          <c:order val="1"/>
          <c:tx>
            <c:strRef>
              <c:f>depth_tempw.dump!$Z$4</c:f>
              <c:strCache>
                <c:ptCount val="1"/>
                <c:pt idx="0">
                  <c:v>Среднее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val>
            <c:numRef>
              <c:f>depth_tempw.dump!$Z$5:$Z$17</c:f>
              <c:numCache>
                <c:formatCode>General</c:formatCode>
                <c:ptCount val="13"/>
                <c:pt idx="0">
                  <c:v>0.54</c:v>
                </c:pt>
                <c:pt idx="1">
                  <c:v>0.78</c:v>
                </c:pt>
                <c:pt idx="2">
                  <c:v>0.95000000000000018</c:v>
                </c:pt>
                <c:pt idx="3">
                  <c:v>1.06</c:v>
                </c:pt>
                <c:pt idx="4">
                  <c:v>1.1200000000000001</c:v>
                </c:pt>
                <c:pt idx="5">
                  <c:v>1.28</c:v>
                </c:pt>
                <c:pt idx="6">
                  <c:v>1.32</c:v>
                </c:pt>
                <c:pt idx="7">
                  <c:v>1.52</c:v>
                </c:pt>
                <c:pt idx="8">
                  <c:v>1.84</c:v>
                </c:pt>
                <c:pt idx="9">
                  <c:v>2.56</c:v>
                </c:pt>
                <c:pt idx="10">
                  <c:v>2.8699999999999997</c:v>
                </c:pt>
                <c:pt idx="11">
                  <c:v>3.9899999999999998</c:v>
                </c:pt>
                <c:pt idx="12">
                  <c:v>4.1199999999999983</c:v>
                </c:pt>
              </c:numCache>
            </c:numRef>
          </c:val>
        </c:ser>
        <c:marker val="1"/>
        <c:axId val="49983872"/>
        <c:axId val="49985408"/>
      </c:lineChart>
      <c:catAx>
        <c:axId val="49983872"/>
        <c:scaling>
          <c:orientation val="maxMin"/>
        </c:scaling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Номер поколения</a:t>
                </a:r>
                <a:endParaRPr lang="en-US"/>
              </a:p>
            </c:rich>
          </c:tx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9985408"/>
        <c:crosses val="autoZero"/>
        <c:auto val="1"/>
        <c:lblAlgn val="ctr"/>
        <c:lblOffset val="100"/>
      </c:catAx>
      <c:valAx>
        <c:axId val="49985408"/>
        <c:scaling>
          <c:orientation val="minMax"/>
        </c:scaling>
        <c:axPos val="r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Значение функции стоимости</a:t>
                </a:r>
                <a:endParaRPr lang="en-US"/>
              </a:p>
            </c:rich>
          </c:tx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99838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ru-RU"/>
              <a:t>Изменение температуры с глубиной</a:t>
            </a:r>
            <a:endParaRPr lang="en-US"/>
          </a:p>
        </c:rich>
      </c:tx>
      <c:spPr>
        <a:noFill/>
        <a:ln>
          <a:noFill/>
        </a:ln>
        <a:effectLst/>
      </c:spPr>
    </c:title>
    <c:plotArea>
      <c:layout/>
      <c:scatterChart>
        <c:scatterStyle val="smoothMarker"/>
        <c:ser>
          <c:idx val="0"/>
          <c:order val="0"/>
          <c:tx>
            <c:strRef>
              <c:f>depth_tempw.dump!$A$3</c:f>
              <c:strCache>
                <c:ptCount val="1"/>
                <c:pt idx="0">
                  <c:v>ROMS</c:v>
                </c:pt>
              </c:strCache>
            </c:strRef>
          </c:tx>
          <c:spPr>
            <a:ln w="25400" cap="flat" cmpd="dbl" algn="ctr">
              <a:solidFill>
                <a:schemeClr val="accent1">
                  <a:alpha val="5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depth_tempw.dump!$B$5:$B$36</c:f>
              <c:numCache>
                <c:formatCode>General</c:formatCode>
                <c:ptCount val="32"/>
                <c:pt idx="0">
                  <c:v>1.9611860000000001</c:v>
                </c:pt>
                <c:pt idx="1">
                  <c:v>1.9663600000000001</c:v>
                </c:pt>
                <c:pt idx="2">
                  <c:v>1.9624200000000001</c:v>
                </c:pt>
                <c:pt idx="3">
                  <c:v>1.9329639999999999</c:v>
                </c:pt>
                <c:pt idx="4">
                  <c:v>1.8924650000000001</c:v>
                </c:pt>
                <c:pt idx="5">
                  <c:v>1.8514259999999998</c:v>
                </c:pt>
                <c:pt idx="6">
                  <c:v>1.8141470000000004</c:v>
                </c:pt>
                <c:pt idx="7">
                  <c:v>1.7911089999999998</c:v>
                </c:pt>
                <c:pt idx="8">
                  <c:v>1.7817359999999998</c:v>
                </c:pt>
                <c:pt idx="9">
                  <c:v>1.7736929999999995</c:v>
                </c:pt>
                <c:pt idx="10">
                  <c:v>1.7605059999999999</c:v>
                </c:pt>
                <c:pt idx="11">
                  <c:v>1.7405870000000001</c:v>
                </c:pt>
                <c:pt idx="12">
                  <c:v>1.7123289999999998</c:v>
                </c:pt>
                <c:pt idx="13">
                  <c:v>1.673862</c:v>
                </c:pt>
                <c:pt idx="14">
                  <c:v>1.6242239999999999</c:v>
                </c:pt>
                <c:pt idx="15">
                  <c:v>1.5638629999999998</c:v>
                </c:pt>
                <c:pt idx="16">
                  <c:v>1.4873139999999998</c:v>
                </c:pt>
                <c:pt idx="17">
                  <c:v>1.3599239999999995</c:v>
                </c:pt>
                <c:pt idx="18">
                  <c:v>1.1212770000000001</c:v>
                </c:pt>
                <c:pt idx="19">
                  <c:v>0.76965100000000031</c:v>
                </c:pt>
                <c:pt idx="20">
                  <c:v>0.39654600000000012</c:v>
                </c:pt>
                <c:pt idx="21">
                  <c:v>8.8031000000000054E-2</c:v>
                </c:pt>
                <c:pt idx="22">
                  <c:v>-0.12374300000000005</c:v>
                </c:pt>
                <c:pt idx="23">
                  <c:v>-0.24084400000000006</c:v>
                </c:pt>
                <c:pt idx="24">
                  <c:v>-0.26824700000000001</c:v>
                </c:pt>
                <c:pt idx="25">
                  <c:v>-0.18488399999999999</c:v>
                </c:pt>
                <c:pt idx="26">
                  <c:v>6.0830000000000016E-2</c:v>
                </c:pt>
                <c:pt idx="27">
                  <c:v>0.51561599999999996</c:v>
                </c:pt>
                <c:pt idx="28">
                  <c:v>1.164191</c:v>
                </c:pt>
                <c:pt idx="29">
                  <c:v>1.9087590000000001</c:v>
                </c:pt>
                <c:pt idx="30">
                  <c:v>2.606589</c:v>
                </c:pt>
                <c:pt idx="31">
                  <c:v>2.905670999999999</c:v>
                </c:pt>
              </c:numCache>
            </c:numRef>
          </c:xVal>
          <c:yVal>
            <c:numRef>
              <c:f>depth_tempw.dump!$C$5:$C$36</c:f>
              <c:numCache>
                <c:formatCode>General</c:formatCode>
                <c:ptCount val="32"/>
                <c:pt idx="0">
                  <c:v>-393.75</c:v>
                </c:pt>
                <c:pt idx="1">
                  <c:v>-381.25</c:v>
                </c:pt>
                <c:pt idx="2">
                  <c:v>-368.75</c:v>
                </c:pt>
                <c:pt idx="3">
                  <c:v>-356.25</c:v>
                </c:pt>
                <c:pt idx="4">
                  <c:v>-343.75</c:v>
                </c:pt>
                <c:pt idx="5">
                  <c:v>-331.25</c:v>
                </c:pt>
                <c:pt idx="6">
                  <c:v>-318.75</c:v>
                </c:pt>
                <c:pt idx="7">
                  <c:v>-306.25</c:v>
                </c:pt>
                <c:pt idx="8">
                  <c:v>-293.75</c:v>
                </c:pt>
                <c:pt idx="9">
                  <c:v>-281.25</c:v>
                </c:pt>
                <c:pt idx="10">
                  <c:v>-268.75</c:v>
                </c:pt>
                <c:pt idx="11">
                  <c:v>-256.25</c:v>
                </c:pt>
                <c:pt idx="12">
                  <c:v>-243.75</c:v>
                </c:pt>
                <c:pt idx="13">
                  <c:v>-231.25</c:v>
                </c:pt>
                <c:pt idx="14">
                  <c:v>-218.75</c:v>
                </c:pt>
                <c:pt idx="15">
                  <c:v>-206.25</c:v>
                </c:pt>
                <c:pt idx="16">
                  <c:v>-193.75</c:v>
                </c:pt>
                <c:pt idx="17">
                  <c:v>-181.25</c:v>
                </c:pt>
                <c:pt idx="18">
                  <c:v>-168.75</c:v>
                </c:pt>
                <c:pt idx="19">
                  <c:v>-156.25</c:v>
                </c:pt>
                <c:pt idx="20">
                  <c:v>-143.75</c:v>
                </c:pt>
                <c:pt idx="21">
                  <c:v>-131.25</c:v>
                </c:pt>
                <c:pt idx="22">
                  <c:v>-118.75</c:v>
                </c:pt>
                <c:pt idx="23">
                  <c:v>-106.25</c:v>
                </c:pt>
                <c:pt idx="24">
                  <c:v>-93.75</c:v>
                </c:pt>
                <c:pt idx="25">
                  <c:v>-81.25</c:v>
                </c:pt>
                <c:pt idx="26">
                  <c:v>-68.75</c:v>
                </c:pt>
                <c:pt idx="27">
                  <c:v>-56.25</c:v>
                </c:pt>
                <c:pt idx="28">
                  <c:v>-43.75</c:v>
                </c:pt>
                <c:pt idx="29">
                  <c:v>-31.25</c:v>
                </c:pt>
                <c:pt idx="30">
                  <c:v>-18.75</c:v>
                </c:pt>
                <c:pt idx="31">
                  <c:v>-6.25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depth_tempw.dump!$E$3</c:f>
              <c:strCache>
                <c:ptCount val="1"/>
                <c:pt idx="0">
                  <c:v>Rtofs</c:v>
                </c:pt>
              </c:strCache>
            </c:strRef>
          </c:tx>
          <c:spPr>
            <a:ln w="25400" cap="flat" cmpd="dbl" algn="ctr">
              <a:solidFill>
                <a:schemeClr val="accent2">
                  <a:alpha val="5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depth_tempw.dump!$F$5:$F$17</c:f>
              <c:numCache>
                <c:formatCode>General</c:formatCode>
                <c:ptCount val="13"/>
                <c:pt idx="0">
                  <c:v>0.73513300000000004</c:v>
                </c:pt>
                <c:pt idx="1">
                  <c:v>0.45676</c:v>
                </c:pt>
                <c:pt idx="2">
                  <c:v>0.36114800000000002</c:v>
                </c:pt>
                <c:pt idx="3">
                  <c:v>0.26954300000000003</c:v>
                </c:pt>
                <c:pt idx="4">
                  <c:v>0.13948300000000005</c:v>
                </c:pt>
                <c:pt idx="5">
                  <c:v>0.17694900000000011</c:v>
                </c:pt>
                <c:pt idx="6">
                  <c:v>0.63465600000000022</c:v>
                </c:pt>
                <c:pt idx="7">
                  <c:v>1.1638029999999999</c:v>
                </c:pt>
                <c:pt idx="8">
                  <c:v>1.5442039999999999</c:v>
                </c:pt>
                <c:pt idx="9">
                  <c:v>1.787342</c:v>
                </c:pt>
                <c:pt idx="10">
                  <c:v>1.7931269999999995</c:v>
                </c:pt>
                <c:pt idx="11">
                  <c:v>1.7959219999999996</c:v>
                </c:pt>
                <c:pt idx="12">
                  <c:v>1.6477059999999999</c:v>
                </c:pt>
              </c:numCache>
            </c:numRef>
          </c:xVal>
          <c:yVal>
            <c:numRef>
              <c:f>depth_tempw.dump!$G$5:$G$17</c:f>
              <c:numCache>
                <c:formatCode>General</c:formatCode>
                <c:ptCount val="13"/>
                <c:pt idx="0">
                  <c:v>0</c:v>
                </c:pt>
                <c:pt idx="1">
                  <c:v>-10</c:v>
                </c:pt>
                <c:pt idx="2">
                  <c:v>-20</c:v>
                </c:pt>
                <c:pt idx="3">
                  <c:v>-30</c:v>
                </c:pt>
                <c:pt idx="4">
                  <c:v>-50</c:v>
                </c:pt>
                <c:pt idx="5">
                  <c:v>-75</c:v>
                </c:pt>
                <c:pt idx="6">
                  <c:v>-100</c:v>
                </c:pt>
                <c:pt idx="7">
                  <c:v>-125</c:v>
                </c:pt>
                <c:pt idx="8">
                  <c:v>-150</c:v>
                </c:pt>
                <c:pt idx="9">
                  <c:v>-200</c:v>
                </c:pt>
                <c:pt idx="10">
                  <c:v>-250</c:v>
                </c:pt>
                <c:pt idx="11">
                  <c:v>-300</c:v>
                </c:pt>
                <c:pt idx="12">
                  <c:v>-400</c:v>
                </c:pt>
              </c:numCache>
            </c:numRef>
          </c:yVal>
          <c:smooth val="1"/>
        </c:ser>
        <c:axId val="50138112"/>
        <c:axId val="50189440"/>
      </c:scatterChart>
      <c:valAx>
        <c:axId val="50138112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t" anchorCtr="0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>
                    <a:latin typeface="Calibri" panose="020F0502020204030204" pitchFamily="34" charset="0"/>
                    <a:cs typeface="Calibri" panose="020F0502020204030204" pitchFamily="34" charset="0"/>
                  </a:rPr>
                  <a:t>Температура,</a:t>
                </a:r>
                <a:r>
                  <a:rPr lang="ru-RU" baseline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>
                    <a:latin typeface="Calibri" panose="020F0502020204030204" pitchFamily="34" charset="0"/>
                    <a:cs typeface="Calibri" panose="020F0502020204030204" pitchFamily="34" charset="0"/>
                  </a:rPr>
                  <a:t>⁰C</a:t>
                </a:r>
                <a:endParaRPr lang="en-US"/>
              </a:p>
            </c:rich>
          </c:tx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0189440"/>
        <c:crosses val="autoZero"/>
        <c:crossBetween val="midCat"/>
      </c:valAx>
      <c:valAx>
        <c:axId val="50189440"/>
        <c:scaling>
          <c:orientation val="minMax"/>
          <c:min val="-400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Глубина,</a:t>
                </a:r>
                <a:r>
                  <a:rPr lang="ru-RU" baseline="0"/>
                  <a:t> м</a:t>
                </a:r>
                <a:endParaRPr lang="en-US"/>
              </a:p>
            </c:rich>
          </c:tx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013811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754E971-20D1-4F09-BD05-6B22829494EB}" type="datetimeFigureOut">
              <a:rPr lang="ru-RU"/>
              <a:pPr>
                <a:defRPr/>
              </a:pPr>
              <a:t>01.11.2017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C019CE1-9B8C-4BE9-800E-7582AD62A7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Объективный анализ был разработан Колмогоровым в 1941 году, на английском языке первая работа выпущена Гандиным в 1963, поэтому авторство метода приписывают ему.</a:t>
            </a:r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1F47463-3751-4E0A-AC6C-0C0AC59B0A41}" type="slidenum">
              <a:rPr lang="ru-RU">
                <a:ea typeface="DejaVu Sans"/>
                <a:cs typeface="DejaVu Sans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>
              <a:ea typeface="DejaVu Sans"/>
              <a:cs typeface="DejaVu San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y - функция наблюдений, b x - заданный вектор (поле «бэкграунда»), B,R – заданные операторы, * H - оператор, сопряжённый к H. Обычно B – это ковариационный оператор (матрица) ошибок вектора b x , а R – ковариационный оператор ошибок наблюдений. оператор наблюдений H из (2) – линейный </a:t>
            </a:r>
            <a:r>
              <a:rPr lang="fr-FR" smtClean="0"/>
              <a:t>y t  H x t   ,</a:t>
            </a:r>
            <a:endParaRPr lang="ru-RU" smtClean="0"/>
          </a:p>
        </p:txBody>
      </p:sp>
      <p:sp>
        <p:nvSpPr>
          <p:cNvPr id="460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7E7AE16-B806-481E-9239-5B67E6BAF1F4}" type="slidenum">
              <a:rPr lang="ru-RU">
                <a:ea typeface="DejaVu Sans"/>
                <a:cs typeface="DejaVu Sans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>
              <a:ea typeface="DejaVu Sans"/>
              <a:cs typeface="DejaVu San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В настоящее время наибольшим успехом пользуется </a:t>
            </a:r>
            <a:r>
              <a:rPr lang="en-US" smtClean="0"/>
              <a:t>EnKF (ensemble Kalman filter) (Evensen, 2003, 2007; Kalnay et al., 2007; Fertig et al., 2007; Zhang et al ., 2009), </a:t>
            </a:r>
            <a:r>
              <a:rPr lang="ru-RU" smtClean="0"/>
              <a:t>основанный на использовании метода Монте-Карло на каждом временном шаге.</a:t>
            </a:r>
          </a:p>
        </p:txBody>
      </p:sp>
      <p:sp>
        <p:nvSpPr>
          <p:cNvPr id="481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726D8F7-372C-42EF-9B1F-677D56D4B66A}" type="slidenum">
              <a:rPr lang="ru-RU">
                <a:ea typeface="DejaVu Sans"/>
                <a:cs typeface="DejaVu Sans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>
              <a:ea typeface="DejaVu Sans"/>
              <a:cs typeface="DejaVu San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Значительным прорывом в решении задач усвоения данных было применение вариационных методов и, в частности, методов оптимального управления. Очень плодотворной оказалась идея минимизировать некоторый функционал, связанный с данными наблюдений, на траекториях (решениях) рассматриваемой модели. Тем самым, задача об усвоении данных формулируется как задача оптимального управления. Теоретические основы исследования и решения таких задач заложены в классических работах (Р. Беллман, 1957; Л.С. Понтрягин, 1962; Н.Н. Красовский, 1969; Ж.-Л. Лионс, 1968; Г.И. Марчук, 1975). Впервые вариационный формализм был использован в метеорологии Сасаки (Sasaki, 1970), а в задачах динамической океанографии – Прово и Сальмоном (Provost and Salmon, 1986). Как известно, при решении задач минимизации возникает необходимость вычислять градиент исходного функционала. Важным шагом в этом направлении было использование теории сопряженных уравнений (Марчук, 1964; Лионс, 1968). Начиная с известных работ (Марчук Г.И., Пененко В.В., 1978; Le Dimet and Talagrand, 1986; Lewis and Derber, 1985), применение сопряженных уравнений для исследования и численного решения задач об усвоения данных (в том числе для вычисления градиента функционала) широко практикуется многими исследователями</a:t>
            </a:r>
          </a:p>
        </p:txBody>
      </p:sp>
      <p:sp>
        <p:nvSpPr>
          <p:cNvPr id="5017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2DCFA3C-DE27-428E-B32D-B342B8D1A233}" type="slidenum">
              <a:rPr lang="ru-RU">
                <a:ea typeface="DejaVu Sans"/>
                <a:cs typeface="DejaVu Sans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>
              <a:ea typeface="DejaVu Sans"/>
              <a:cs typeface="DejaVu San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Первые применения трехмерного вариационного усвоения данных (3DVAR) для операционного анализа были сделаны в Национальном Центре предсказаний NCEP (Parrish and Derber, 1992), а позднее в Европейском Центре прогноза погоды ECMWF (Courier et al, 1998). В настоящее время все больший интерес вызывает четырехмерное усвоение данных (4D-VAR), при котором линеаризованные модели и сопряженные к ним используются для ассимиляции данных наблюдений не в конкретный момент времени, а на заданном временном интервале. Впервые система 4D-VAR была применена в Европейском Центре прогноза погоды (Courier et al, 1994). Наряду с исследованием разрешимости, разработкой и обоснованием алгоритмов численного решения задач вариационного усвоения данных, важную роль играют свойства самого оптимального решения. Чрезвычайно важным является вопрос о чувствительности оптимальных решений задач вариационного усвоения к погрешностям данных наблюдений и погрешностям моделей. До недавнего времени этот вопрос оставался малоисследованным, но в последние годы получен ряд результатов с использованием операторов управления (Le Dimet, Shutyaev, 2005; Gejadze, Le Dimet, Shutyaev, 2007, 2008). Получены и исследованы уравнения для ошибки оптимального решения через погрешности данных наблюдений в задаче о восстановлении начального условия, исследована чувствительность оптимального решения с использованием сингулярных векторов операторов управления. </a:t>
            </a:r>
          </a:p>
        </p:txBody>
      </p:sp>
      <p:sp>
        <p:nvSpPr>
          <p:cNvPr id="5222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C89BE86-6ACB-447A-97F1-AF8B6E05E1DE}" type="slidenum">
              <a:rPr lang="ru-RU">
                <a:ea typeface="DejaVu Sans"/>
                <a:cs typeface="DejaVu Sans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>
              <a:ea typeface="DejaVu Sans"/>
              <a:cs typeface="DejaVu San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792000" y="3760560"/>
            <a:ext cx="8568000" cy="212688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792000" y="5904000"/>
            <a:ext cx="8568000" cy="20912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792000" y="8194320"/>
            <a:ext cx="8568000" cy="20912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792000" y="3760560"/>
            <a:ext cx="8568000" cy="212688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792000" y="5904000"/>
            <a:ext cx="4181040" cy="20912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82560" y="5904000"/>
            <a:ext cx="4181040" cy="20912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82560" y="8194320"/>
            <a:ext cx="4181040" cy="20912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792000" y="8194320"/>
            <a:ext cx="4181040" cy="20912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28863" y="5903913"/>
            <a:ext cx="5494337" cy="438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28863" y="5903913"/>
            <a:ext cx="5494337" cy="438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792000" y="3760560"/>
            <a:ext cx="8568000" cy="212688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792000" y="5904000"/>
            <a:ext cx="8568000" cy="43848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792000" y="5904000"/>
            <a:ext cx="8568000" cy="43848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792000" y="3760560"/>
            <a:ext cx="8568000" cy="212688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792000" y="5904000"/>
            <a:ext cx="8568000" cy="4384800"/>
          </a:xfrm>
          <a:prstGeom prst="rect">
            <a:avLst/>
          </a:prstGeom>
        </p:spPr>
        <p:txBody>
          <a:bodyPr anchor="ctr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792000" y="3760560"/>
            <a:ext cx="8568000" cy="212688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792000" y="5904000"/>
            <a:ext cx="8568000" cy="43848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792000" y="3760560"/>
            <a:ext cx="8568000" cy="212688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792000" y="5904000"/>
            <a:ext cx="4181040" cy="43848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182560" y="5904000"/>
            <a:ext cx="4181040" cy="43848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792000" y="3760560"/>
            <a:ext cx="8568000" cy="212688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792000" y="4104000"/>
            <a:ext cx="8568000" cy="6676200"/>
          </a:xfrm>
          <a:prstGeom prst="rect">
            <a:avLst/>
          </a:prstGeom>
        </p:spPr>
        <p:txBody>
          <a:bodyPr anchor="ctr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792000" y="3760560"/>
            <a:ext cx="8568000" cy="212688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792000" y="5904000"/>
            <a:ext cx="4181040" cy="20912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792000" y="8194320"/>
            <a:ext cx="4181040" cy="20912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5182560" y="5904000"/>
            <a:ext cx="4181040" cy="43848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792000" y="3760560"/>
            <a:ext cx="8568000" cy="212688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792000" y="5904000"/>
            <a:ext cx="8568000" cy="4384800"/>
          </a:xfrm>
          <a:prstGeom prst="rect">
            <a:avLst/>
          </a:prstGeom>
        </p:spPr>
        <p:txBody>
          <a:bodyPr anchor="ctr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792000" y="3760560"/>
            <a:ext cx="8568000" cy="212688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792000" y="5904000"/>
            <a:ext cx="4181040" cy="43848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5182560" y="5904000"/>
            <a:ext cx="4181040" cy="20912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5182560" y="8194320"/>
            <a:ext cx="4181040" cy="20912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792000" y="3760560"/>
            <a:ext cx="8568000" cy="212688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792000" y="5904000"/>
            <a:ext cx="4181040" cy="20912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5182560" y="5904000"/>
            <a:ext cx="4181040" cy="20912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792000" y="8194320"/>
            <a:ext cx="8568000" cy="20912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792000" y="3760560"/>
            <a:ext cx="8568000" cy="212688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792000" y="5904000"/>
            <a:ext cx="8568000" cy="20912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792000" y="8194320"/>
            <a:ext cx="8568000" cy="20912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792000" y="3760560"/>
            <a:ext cx="8568000" cy="212688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792000" y="5904000"/>
            <a:ext cx="4181040" cy="20912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5182560" y="5904000"/>
            <a:ext cx="4181040" cy="20912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5182560" y="8194320"/>
            <a:ext cx="4181040" cy="20912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792000" y="8194320"/>
            <a:ext cx="4181040" cy="20912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28863" y="5903913"/>
            <a:ext cx="5494337" cy="438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28863" y="5903913"/>
            <a:ext cx="5494337" cy="438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792000" y="3760560"/>
            <a:ext cx="8568000" cy="212688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792000" y="5904000"/>
            <a:ext cx="8568000" cy="43848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792000" y="5904000"/>
            <a:ext cx="8568000" cy="43848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792000" y="3760560"/>
            <a:ext cx="8568000" cy="212688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82" name="PlaceHolder 2"/>
          <p:cNvSpPr>
            <a:spLocks noGrp="1"/>
          </p:cNvSpPr>
          <p:nvPr>
            <p:ph type="subTitle"/>
          </p:nvPr>
        </p:nvSpPr>
        <p:spPr>
          <a:xfrm>
            <a:off x="792000" y="5904000"/>
            <a:ext cx="8568000" cy="4384800"/>
          </a:xfrm>
          <a:prstGeom prst="rect">
            <a:avLst/>
          </a:prstGeom>
        </p:spPr>
        <p:txBody>
          <a:bodyPr anchor="ctr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792000" y="3760560"/>
            <a:ext cx="8568000" cy="212688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792000" y="5904000"/>
            <a:ext cx="8568000" cy="43848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792000" y="3760560"/>
            <a:ext cx="8568000" cy="212688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792000" y="5904000"/>
            <a:ext cx="4181040" cy="43848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5182560" y="5904000"/>
            <a:ext cx="4181040" cy="43848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792000" y="3760560"/>
            <a:ext cx="8568000" cy="212688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792000" y="3760560"/>
            <a:ext cx="8568000" cy="212688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792000" y="5904000"/>
            <a:ext cx="8568000" cy="43848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subTitle"/>
          </p:nvPr>
        </p:nvSpPr>
        <p:spPr>
          <a:xfrm>
            <a:off x="792000" y="4104000"/>
            <a:ext cx="8568000" cy="6676200"/>
          </a:xfrm>
          <a:prstGeom prst="rect">
            <a:avLst/>
          </a:prstGeom>
        </p:spPr>
        <p:txBody>
          <a:bodyPr anchor="ctr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792000" y="3760560"/>
            <a:ext cx="8568000" cy="212688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792000" y="5904000"/>
            <a:ext cx="4181040" cy="20912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2" name="PlaceHolder 3"/>
          <p:cNvSpPr>
            <a:spLocks noGrp="1"/>
          </p:cNvSpPr>
          <p:nvPr>
            <p:ph type="body"/>
          </p:nvPr>
        </p:nvSpPr>
        <p:spPr>
          <a:xfrm>
            <a:off x="792000" y="8194320"/>
            <a:ext cx="4181040" cy="20912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3" name="PlaceHolder 4"/>
          <p:cNvSpPr>
            <a:spLocks noGrp="1"/>
          </p:cNvSpPr>
          <p:nvPr>
            <p:ph type="body"/>
          </p:nvPr>
        </p:nvSpPr>
        <p:spPr>
          <a:xfrm>
            <a:off x="5182560" y="5904000"/>
            <a:ext cx="4181040" cy="43848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792000" y="3760560"/>
            <a:ext cx="8568000" cy="212688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792000" y="5904000"/>
            <a:ext cx="4181040" cy="43848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5182560" y="5904000"/>
            <a:ext cx="4181040" cy="20912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7" name="PlaceHolder 4"/>
          <p:cNvSpPr>
            <a:spLocks noGrp="1"/>
          </p:cNvSpPr>
          <p:nvPr>
            <p:ph type="body"/>
          </p:nvPr>
        </p:nvSpPr>
        <p:spPr>
          <a:xfrm>
            <a:off x="5182560" y="8194320"/>
            <a:ext cx="4181040" cy="20912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792000" y="3760560"/>
            <a:ext cx="8568000" cy="212688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792000" y="5904000"/>
            <a:ext cx="4181040" cy="20912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5182560" y="5904000"/>
            <a:ext cx="4181040" cy="20912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01" name="PlaceHolder 4"/>
          <p:cNvSpPr>
            <a:spLocks noGrp="1"/>
          </p:cNvSpPr>
          <p:nvPr>
            <p:ph type="body"/>
          </p:nvPr>
        </p:nvSpPr>
        <p:spPr>
          <a:xfrm>
            <a:off x="792000" y="8194320"/>
            <a:ext cx="8568000" cy="20912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792000" y="3760560"/>
            <a:ext cx="8568000" cy="212688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792000" y="5904000"/>
            <a:ext cx="8568000" cy="20912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792000" y="8194320"/>
            <a:ext cx="8568000" cy="20912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792000" y="3760560"/>
            <a:ext cx="8568000" cy="212688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792000" y="5904000"/>
            <a:ext cx="4181040" cy="20912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5182560" y="5904000"/>
            <a:ext cx="4181040" cy="20912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08" name="PlaceHolder 4"/>
          <p:cNvSpPr>
            <a:spLocks noGrp="1"/>
          </p:cNvSpPr>
          <p:nvPr>
            <p:ph type="body"/>
          </p:nvPr>
        </p:nvSpPr>
        <p:spPr>
          <a:xfrm>
            <a:off x="5182560" y="8194320"/>
            <a:ext cx="4181040" cy="20912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09" name="PlaceHolder 5"/>
          <p:cNvSpPr>
            <a:spLocks noGrp="1"/>
          </p:cNvSpPr>
          <p:nvPr>
            <p:ph type="body"/>
          </p:nvPr>
        </p:nvSpPr>
        <p:spPr>
          <a:xfrm>
            <a:off x="792000" y="8194320"/>
            <a:ext cx="4181040" cy="20912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28863" y="5903913"/>
            <a:ext cx="5494337" cy="438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28863" y="5903913"/>
            <a:ext cx="5494337" cy="438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792000" y="3760560"/>
            <a:ext cx="8568000" cy="212688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792000" y="5904000"/>
            <a:ext cx="8568000" cy="43848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792000" y="5904000"/>
            <a:ext cx="8568000" cy="43848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792000" y="3760560"/>
            <a:ext cx="8568000" cy="212688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792000" y="5904000"/>
            <a:ext cx="4181040" cy="43848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82560" y="5904000"/>
            <a:ext cx="4181040" cy="43848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792000" y="3760560"/>
            <a:ext cx="8568000" cy="212688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792000" y="4104000"/>
            <a:ext cx="8568000" cy="6676200"/>
          </a:xfrm>
          <a:prstGeom prst="rect">
            <a:avLst/>
          </a:prstGeom>
        </p:spPr>
        <p:txBody>
          <a:bodyPr anchor="ctr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792000" y="3760560"/>
            <a:ext cx="8568000" cy="212688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792000" y="5904000"/>
            <a:ext cx="4181040" cy="20912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792000" y="8194320"/>
            <a:ext cx="4181040" cy="20912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82560" y="5904000"/>
            <a:ext cx="4181040" cy="43848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792000" y="3760560"/>
            <a:ext cx="8568000" cy="212688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792000" y="5904000"/>
            <a:ext cx="4181040" cy="438480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82560" y="5904000"/>
            <a:ext cx="4181040" cy="20912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82560" y="8194320"/>
            <a:ext cx="4181040" cy="20912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792000" y="3760560"/>
            <a:ext cx="8568000" cy="212688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792000" y="5904000"/>
            <a:ext cx="4181040" cy="20912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82560" y="5904000"/>
            <a:ext cx="4181040" cy="20912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792000" y="8194320"/>
            <a:ext cx="8568000" cy="209124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72562" cy="1262063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ru-RU"/>
              <a:t>Для правки текста заголовка щёлкните мышью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3238" y="1768475"/>
            <a:ext cx="9072562" cy="4384675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/>
              <a:t>Для правки структуры щёлкните мышью</a:t>
            </a:r>
          </a:p>
          <a:p>
            <a:pPr lvl="1"/>
            <a:r>
              <a:rPr lang="ru-RU"/>
              <a:t>Второй уровень структуры</a:t>
            </a:r>
          </a:p>
          <a:p>
            <a:pPr lvl="2"/>
            <a:r>
              <a:rPr lang="ru-RU"/>
              <a:t>Третий уровень структуры</a:t>
            </a:r>
          </a:p>
          <a:p>
            <a:pPr lvl="3"/>
            <a:r>
              <a:rPr lang="ru-RU"/>
              <a:t>Четвёртый уровень структуры</a:t>
            </a:r>
          </a:p>
          <a:p>
            <a:pPr lvl="4"/>
            <a:r>
              <a:rPr lang="ru-RU"/>
              <a:t>Пятый уровень структуры</a:t>
            </a:r>
          </a:p>
          <a:p>
            <a:pPr lvl="5"/>
            <a:r>
              <a:rPr lang="ru-RU"/>
              <a:t>Шестой уровень структуры</a:t>
            </a:r>
          </a:p>
          <a:p>
            <a:pPr lvl="6"/>
            <a:r>
              <a:rPr lang="ru-RU"/>
              <a:t>Седьмой уровень структуры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3238" y="6886575"/>
            <a:ext cx="2349500" cy="522288"/>
          </a:xfrm>
          <a:prstGeom prst="rect">
            <a:avLst/>
          </a:prstGeom>
        </p:spPr>
        <p:txBody>
          <a:bodyPr lIns="0" tIns="0" rIns="0" bIns="0"/>
          <a:lstStyle>
            <a:lvl1pPr fontAlgn="auto">
              <a:spcBef>
                <a:spcPts val="0"/>
              </a:spcBef>
              <a:spcAft>
                <a:spcPts val="0"/>
              </a:spcAft>
              <a:defRPr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ru-RU"/>
              <a:t>&lt;дата/время&gt;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8050" y="6886575"/>
            <a:ext cx="3194050" cy="522288"/>
          </a:xfrm>
          <a:prstGeom prst="rect">
            <a:avLst/>
          </a:prstGeom>
        </p:spPr>
        <p:txBody>
          <a:bodyPr lIns="0" tIns="0" rIns="0" bIns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ru-RU"/>
              <a:t>&lt;нижний колонтитул&gt;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888" y="6886575"/>
            <a:ext cx="2347912" cy="522288"/>
          </a:xfrm>
          <a:prstGeom prst="rect">
            <a:avLst/>
          </a:prstGeom>
        </p:spPr>
        <p:txBody>
          <a:bodyPr lIns="0" tIns="0" rIns="0" bIns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+mn-ea"/>
                <a:cs typeface="+mn-cs"/>
              </a:defRPr>
            </a:lvl1pPr>
          </a:lstStyle>
          <a:p>
            <a:pPr>
              <a:defRPr/>
            </a:pPr>
            <a:fld id="{A6A01FBB-6FC3-40E2-9A53-B21DC57AB3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792163" y="4103688"/>
            <a:ext cx="8567737" cy="1439862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ru-RU"/>
              <a:t>Для правки текста заголовка щёлкните мышью</a:t>
            </a: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792163" y="5903913"/>
            <a:ext cx="8567737" cy="4384675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/>
              <a:t>Для правки структуры щёлкните мышью</a:t>
            </a:r>
          </a:p>
          <a:p>
            <a:pPr lvl="1"/>
            <a:r>
              <a:rPr lang="ru-RU"/>
              <a:t>Второй уровень структуры</a:t>
            </a:r>
          </a:p>
          <a:p>
            <a:pPr lvl="2"/>
            <a:r>
              <a:rPr lang="ru-RU"/>
              <a:t>Третий уровень структуры</a:t>
            </a:r>
          </a:p>
          <a:p>
            <a:pPr lvl="3"/>
            <a:r>
              <a:rPr lang="ru-RU"/>
              <a:t>Четвёртый уровень структуры</a:t>
            </a:r>
          </a:p>
          <a:p>
            <a:pPr lvl="4"/>
            <a:r>
              <a:rPr lang="ru-RU"/>
              <a:t>Пятый уровень структуры</a:t>
            </a:r>
          </a:p>
          <a:p>
            <a:pPr lvl="5"/>
            <a:r>
              <a:rPr lang="ru-RU"/>
              <a:t>Шестой уровень структуры</a:t>
            </a:r>
          </a:p>
          <a:p>
            <a:pPr lvl="6"/>
            <a:r>
              <a:rPr lang="ru-RU"/>
              <a:t>Седьмой уровень структуры</a:t>
            </a:r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503238" y="6886575"/>
            <a:ext cx="2349500" cy="520700"/>
          </a:xfrm>
          <a:prstGeom prst="rect">
            <a:avLst/>
          </a:prstGeom>
        </p:spPr>
        <p:txBody>
          <a:bodyPr lIns="0" tIns="0" rIns="0" bIns="0"/>
          <a:lstStyle>
            <a:lvl1pPr fontAlgn="auto">
              <a:spcBef>
                <a:spcPts val="0"/>
              </a:spcBef>
              <a:spcAft>
                <a:spcPts val="0"/>
              </a:spcAft>
              <a:defRPr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ru-RU"/>
              <a:t>&lt;дата/время&gt;</a:t>
            </a:r>
            <a:endParaRPr lang="ru-RU">
              <a:latin typeface="Times New Roman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3448050" y="6886575"/>
            <a:ext cx="3194050" cy="520700"/>
          </a:xfrm>
          <a:prstGeom prst="rect">
            <a:avLst/>
          </a:prstGeom>
        </p:spPr>
        <p:txBody>
          <a:bodyPr lIns="0" tIns="0" rIns="0" bIns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ru-RU"/>
              <a:t>&lt;нижний колонтитул&gt;</a:t>
            </a:r>
            <a:endParaRPr lang="ru-RU">
              <a:latin typeface="Times New Roman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7227888" y="6886575"/>
            <a:ext cx="2347912" cy="520700"/>
          </a:xfrm>
          <a:prstGeom prst="rect">
            <a:avLst/>
          </a:prstGeom>
        </p:spPr>
        <p:txBody>
          <a:bodyPr lIns="0" tIns="0" rIns="0" bIns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defRPr>
            </a:lvl1pPr>
          </a:lstStyle>
          <a:p>
            <a:pPr>
              <a:defRPr/>
            </a:pPr>
            <a:fld id="{D2A53EDE-2411-48AC-93C9-E818244A82EB}" type="slidenum">
              <a:rPr lang="ru-RU"/>
              <a:pPr>
                <a:defRPr/>
              </a:pPr>
              <a:t>‹#›</a:t>
            </a:fld>
            <a:r>
              <a:rPr lang="ru-RU"/>
              <a:t> / 4</a:t>
            </a:r>
            <a:endParaRPr lang="ru-RU">
              <a:latin typeface="Times New Roman"/>
            </a:endParaRPr>
          </a:p>
        </p:txBody>
      </p:sp>
      <p:sp>
        <p:nvSpPr>
          <p:cNvPr id="44" name="CustomShape 6"/>
          <p:cNvSpPr/>
          <p:nvPr/>
        </p:nvSpPr>
        <p:spPr>
          <a:xfrm>
            <a:off x="0" y="4319588"/>
            <a:ext cx="503238" cy="1081087"/>
          </a:xfrm>
          <a:prstGeom prst="rect">
            <a:avLst/>
          </a:prstGeom>
          <a:solidFill>
            <a:srgbClr val="EF2929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72562" cy="1262063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GB"/>
              <a:t>Для правки текста заголовка щёлкните мышью</a:t>
            </a: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503238" y="1768475"/>
            <a:ext cx="9072562" cy="4384675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GB"/>
              <a:t>Для правки структуры щёлкните мышью</a:t>
            </a:r>
          </a:p>
          <a:p>
            <a:pPr lvl="1"/>
            <a:r>
              <a:rPr lang="en-GB"/>
              <a:t>Второй уровень структуры</a:t>
            </a:r>
          </a:p>
          <a:p>
            <a:pPr lvl="2"/>
            <a:r>
              <a:rPr lang="en-GB"/>
              <a:t>Третий уровень структуры</a:t>
            </a:r>
          </a:p>
          <a:p>
            <a:pPr lvl="3"/>
            <a:r>
              <a:rPr lang="en-GB"/>
              <a:t>Четвёртый уровень структуры</a:t>
            </a:r>
          </a:p>
          <a:p>
            <a:pPr lvl="4"/>
            <a:r>
              <a:rPr lang="en-GB"/>
              <a:t>Пятый уровень структуры</a:t>
            </a:r>
          </a:p>
          <a:p>
            <a:pPr lvl="5"/>
            <a:r>
              <a:rPr lang="en-GB"/>
              <a:t>Шестой уровень структуры</a:t>
            </a:r>
          </a:p>
          <a:p>
            <a:pPr lvl="6"/>
            <a:r>
              <a:rPr lang="en-GB"/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09" r:id="rId2"/>
    <p:sldLayoutId id="2147483708" r:id="rId3"/>
    <p:sldLayoutId id="2147483707" r:id="rId4"/>
    <p:sldLayoutId id="2147483706" r:id="rId5"/>
    <p:sldLayoutId id="2147483705" r:id="rId6"/>
    <p:sldLayoutId id="2147483704" r:id="rId7"/>
    <p:sldLayoutId id="2147483703" r:id="rId8"/>
    <p:sldLayoutId id="2147483702" r:id="rId9"/>
    <p:sldLayoutId id="2147483701" r:id="rId10"/>
    <p:sldLayoutId id="2147483700" r:id="rId11"/>
    <p:sldLayoutId id="2147483735" r:id="rId12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DejaVu Sans"/>
          <a:cs typeface="DejaVu Sans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Relationship Id="rId4" Type="http://schemas.openxmlformats.org/officeDocument/2006/relationships/chart" Target="../charts/char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Relationship Id="rId4" Type="http://schemas.openxmlformats.org/officeDocument/2006/relationships/chart" Target="../charts/char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792163" y="4267200"/>
            <a:ext cx="8567737" cy="12763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Droid Sans Fallback"/>
                <a:cs typeface="+mn-cs"/>
              </a:rPr>
              <a:t>Усвоение данных наблюдений с использованием генетического алгоритма в гидродинамических моделях Охотского моря</a:t>
            </a:r>
            <a:endParaRPr lang="ru-RU" sz="2800" b="1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Droid Sans Fallback"/>
              <a:cs typeface="+mn-cs"/>
            </a:endParaRPr>
          </a:p>
        </p:txBody>
      </p:sp>
      <p:sp>
        <p:nvSpPr>
          <p:cNvPr id="116" name="TextShape 2"/>
          <p:cNvSpPr txBox="1"/>
          <p:nvPr/>
        </p:nvSpPr>
        <p:spPr>
          <a:xfrm>
            <a:off x="792163" y="6010275"/>
            <a:ext cx="8567737" cy="8302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432000" indent="-324000" fontAlgn="auto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ct val="45000"/>
              <a:buFont typeface="Wingdings" charset="2"/>
              <a:buChar char=""/>
              <a:defRPr/>
            </a:pPr>
            <a:r>
              <a:rPr lang="ru-RU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Олейников И. С., ФГБУ «ДВНИГМИ», </a:t>
            </a:r>
            <a:endParaRPr lang="ru-RU" sz="1600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  <a:p>
            <a:pPr marL="432000" indent="-324000" fontAlgn="auto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ct val="45000"/>
              <a:buFont typeface="Wingdings" charset="2"/>
              <a:buChar char=""/>
              <a:defRPr/>
            </a:pPr>
            <a:endParaRPr lang="ru-RU" sz="1600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  <a:p>
            <a:pPr marL="432000" indent="-324000" fontAlgn="auto"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ct val="45000"/>
              <a:buFont typeface="Wingdings" charset="2"/>
              <a:buChar char=""/>
              <a:defRPr/>
            </a:pP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X </a:t>
            </a:r>
            <a:r>
              <a:rPr lang="ru-RU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Всероссийский симпозиум «Физика Геосфер», Владивосток</a:t>
            </a:r>
            <a:r>
              <a:rPr lang="ru-RU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, 2017</a:t>
            </a:r>
            <a:endParaRPr lang="ru-RU" sz="2400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</p:txBody>
      </p:sp>
      <p:pic>
        <p:nvPicPr>
          <p:cNvPr id="41987" name="Picture 1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82880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Picture 1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0" y="4763"/>
            <a:ext cx="1052513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" name="TextShape 1"/>
          <p:cNvSpPr txBox="1"/>
          <p:nvPr/>
        </p:nvSpPr>
        <p:spPr>
          <a:xfrm>
            <a:off x="1223963" y="112713"/>
            <a:ext cx="8135937" cy="7080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Этапы генетического алгоритма</a:t>
            </a:r>
            <a:r>
              <a:rPr lang="en-US" sz="2800" b="1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: </a:t>
            </a:r>
            <a:r>
              <a:rPr lang="ru-RU" sz="2800" b="1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Подготовка</a:t>
            </a:r>
            <a:endParaRPr lang="ru-RU" sz="2800" b="1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</p:txBody>
      </p:sp>
      <p:sp>
        <p:nvSpPr>
          <p:cNvPr id="134" name="TextShape 2"/>
          <p:cNvSpPr txBox="1"/>
          <p:nvPr/>
        </p:nvSpPr>
        <p:spPr>
          <a:xfrm>
            <a:off x="1008063" y="1079500"/>
            <a:ext cx="8567737" cy="60483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r>
              <a:rPr lang="ru-RU" sz="24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Сначала модель декомпозируется послойно, затем каждый слой вытягивается в одномерный массив, который будем называть «хромосома»</a:t>
            </a:r>
          </a:p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endParaRPr lang="ru-RU" sz="2400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r>
              <a:rPr lang="ru-RU" sz="24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Каждая хромосома состоит из набора «генов», Так «ген»- это значение конкретного параметра модели в ячейке сетки. «особь» состоит из набора «хромосом»</a:t>
            </a:r>
            <a:endParaRPr lang="ru-RU" sz="2400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endParaRPr lang="ru-RU" sz="2400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</p:txBody>
      </p:sp>
      <p:sp>
        <p:nvSpPr>
          <p:cNvPr id="135" name="CustomShape 3"/>
          <p:cNvSpPr/>
          <p:nvPr/>
        </p:nvSpPr>
        <p:spPr>
          <a:xfrm>
            <a:off x="7391400" y="7175500"/>
            <a:ext cx="2352675" cy="40005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87D09AC-BC98-4A05-93FA-DD6D71EB73F0}" type="slidenum">
              <a:rPr lang="ru-RU" sz="1200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  <a:ea typeface="Noto Sans CJK SC Regular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10</a:t>
            </a:fld>
            <a:endParaRPr lang="ru-RU" sz="1990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" name="Cube 1"/>
          <p:cNvSpPr/>
          <p:nvPr/>
        </p:nvSpPr>
        <p:spPr>
          <a:xfrm>
            <a:off x="1314450" y="4505325"/>
            <a:ext cx="2009775" cy="1933575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4" name="Straight Connector 3"/>
          <p:cNvCxnSpPr/>
          <p:nvPr/>
        </p:nvCxnSpPr>
        <p:spPr>
          <a:xfrm>
            <a:off x="1333500" y="5267325"/>
            <a:ext cx="15049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314450" y="5562600"/>
            <a:ext cx="15049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333500" y="5895975"/>
            <a:ext cx="15049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314450" y="6191250"/>
            <a:ext cx="15049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-300000" flipV="1">
            <a:off x="2857500" y="4867275"/>
            <a:ext cx="476250" cy="4000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-300000" flipV="1">
            <a:off x="2838450" y="5157788"/>
            <a:ext cx="482600" cy="40481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-300000" flipV="1">
            <a:off x="2857500" y="5503863"/>
            <a:ext cx="466725" cy="39211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-300000" flipV="1">
            <a:off x="2838450" y="5783263"/>
            <a:ext cx="485775" cy="4079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Right Arrow 49"/>
          <p:cNvSpPr/>
          <p:nvPr/>
        </p:nvSpPr>
        <p:spPr>
          <a:xfrm>
            <a:off x="3581400" y="5137150"/>
            <a:ext cx="752475" cy="425450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" name="Cube 60"/>
          <p:cNvSpPr/>
          <p:nvPr/>
        </p:nvSpPr>
        <p:spPr>
          <a:xfrm>
            <a:off x="4524375" y="5843588"/>
            <a:ext cx="2009775" cy="563562"/>
          </a:xfrm>
          <a:prstGeom prst="cube">
            <a:avLst>
              <a:gd name="adj" fmla="val 7391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2" name="Cube 61"/>
          <p:cNvSpPr/>
          <p:nvPr/>
        </p:nvSpPr>
        <p:spPr>
          <a:xfrm>
            <a:off x="4533900" y="5595938"/>
            <a:ext cx="2009775" cy="563562"/>
          </a:xfrm>
          <a:prstGeom prst="cube">
            <a:avLst>
              <a:gd name="adj" fmla="val 7391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9" name="Cube 58"/>
          <p:cNvSpPr/>
          <p:nvPr/>
        </p:nvSpPr>
        <p:spPr>
          <a:xfrm>
            <a:off x="4533900" y="5330825"/>
            <a:ext cx="2009775" cy="565150"/>
          </a:xfrm>
          <a:prstGeom prst="cube">
            <a:avLst>
              <a:gd name="adj" fmla="val 7391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0" name="Cube 59"/>
          <p:cNvSpPr/>
          <p:nvPr/>
        </p:nvSpPr>
        <p:spPr>
          <a:xfrm>
            <a:off x="4543425" y="5083175"/>
            <a:ext cx="2009775" cy="565150"/>
          </a:xfrm>
          <a:prstGeom prst="cube">
            <a:avLst>
              <a:gd name="adj" fmla="val 7391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8" name="Cube 57"/>
          <p:cNvSpPr/>
          <p:nvPr/>
        </p:nvSpPr>
        <p:spPr>
          <a:xfrm>
            <a:off x="4533900" y="4819650"/>
            <a:ext cx="2009775" cy="565150"/>
          </a:xfrm>
          <a:prstGeom prst="cube">
            <a:avLst>
              <a:gd name="adj" fmla="val 7391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3" name="Cube 52"/>
          <p:cNvSpPr/>
          <p:nvPr/>
        </p:nvSpPr>
        <p:spPr>
          <a:xfrm>
            <a:off x="4543425" y="4572000"/>
            <a:ext cx="2009775" cy="565150"/>
          </a:xfrm>
          <a:prstGeom prst="cube">
            <a:avLst>
              <a:gd name="adj" fmla="val 7391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63" name="Straight Connector 62"/>
          <p:cNvCxnSpPr/>
          <p:nvPr/>
        </p:nvCxnSpPr>
        <p:spPr>
          <a:xfrm flipV="1">
            <a:off x="4691063" y="4575175"/>
            <a:ext cx="419100" cy="4191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V="1">
            <a:off x="4886325" y="4591050"/>
            <a:ext cx="393700" cy="3952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V="1">
            <a:off x="5076825" y="4572000"/>
            <a:ext cx="393700" cy="3952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V="1">
            <a:off x="5233988" y="4575175"/>
            <a:ext cx="419100" cy="4191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V="1">
            <a:off x="5429250" y="4591050"/>
            <a:ext cx="393700" cy="3952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V="1">
            <a:off x="5619750" y="4572000"/>
            <a:ext cx="393700" cy="3952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V="1">
            <a:off x="5772150" y="4581525"/>
            <a:ext cx="393700" cy="3952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V="1">
            <a:off x="5962650" y="4562475"/>
            <a:ext cx="393700" cy="3952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4691063" y="4967288"/>
            <a:ext cx="0" cy="16986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4881563" y="4976813"/>
            <a:ext cx="0" cy="16986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5062538" y="4976813"/>
            <a:ext cx="0" cy="16986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5253038" y="4986338"/>
            <a:ext cx="0" cy="16986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5424488" y="4976813"/>
            <a:ext cx="0" cy="16986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5614988" y="4986338"/>
            <a:ext cx="0" cy="16986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5795963" y="4986338"/>
            <a:ext cx="0" cy="16986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5986463" y="4995863"/>
            <a:ext cx="0" cy="16986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4691063" y="4854575"/>
            <a:ext cx="15859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4833938" y="4711700"/>
            <a:ext cx="15859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5" name="Right Arrow 84"/>
          <p:cNvSpPr/>
          <p:nvPr/>
        </p:nvSpPr>
        <p:spPr>
          <a:xfrm>
            <a:off x="6745288" y="5102225"/>
            <a:ext cx="752475" cy="425450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3" name="Cube 72"/>
          <p:cNvSpPr/>
          <p:nvPr/>
        </p:nvSpPr>
        <p:spPr>
          <a:xfrm>
            <a:off x="7572375" y="4591050"/>
            <a:ext cx="1965325" cy="366713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7" name="Cube 86"/>
          <p:cNvSpPr/>
          <p:nvPr/>
        </p:nvSpPr>
        <p:spPr>
          <a:xfrm>
            <a:off x="7572375" y="5210175"/>
            <a:ext cx="1965325" cy="366713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8" name="Cube 87"/>
          <p:cNvSpPr/>
          <p:nvPr/>
        </p:nvSpPr>
        <p:spPr>
          <a:xfrm>
            <a:off x="7581900" y="5772150"/>
            <a:ext cx="1965325" cy="366713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82" name="Straight Connector 81"/>
          <p:cNvCxnSpPr/>
          <p:nvPr/>
        </p:nvCxnSpPr>
        <p:spPr>
          <a:xfrm>
            <a:off x="7829550" y="4702175"/>
            <a:ext cx="0" cy="2825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flipV="1">
            <a:off x="7829550" y="4591050"/>
            <a:ext cx="87313" cy="8731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8067675" y="4702175"/>
            <a:ext cx="0" cy="2825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flipV="1">
            <a:off x="8067675" y="4591050"/>
            <a:ext cx="87313" cy="8731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8324850" y="4692650"/>
            <a:ext cx="0" cy="2825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V="1">
            <a:off x="8324850" y="4581525"/>
            <a:ext cx="87313" cy="8731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8562975" y="4692650"/>
            <a:ext cx="0" cy="2825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 flipV="1">
            <a:off x="8562975" y="4581525"/>
            <a:ext cx="87313" cy="8731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8782050" y="4711700"/>
            <a:ext cx="0" cy="2825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V="1">
            <a:off x="8782050" y="4600575"/>
            <a:ext cx="87313" cy="8731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9229725" y="4711700"/>
            <a:ext cx="0" cy="2825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 flipV="1">
            <a:off x="9229725" y="4600575"/>
            <a:ext cx="87313" cy="8731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375" name="TextBox 85"/>
          <p:cNvSpPr txBox="1">
            <a:spLocks noChangeArrowheads="1"/>
          </p:cNvSpPr>
          <p:nvPr/>
        </p:nvSpPr>
        <p:spPr bwMode="auto">
          <a:xfrm>
            <a:off x="8848725" y="4581525"/>
            <a:ext cx="5635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5" name="Picture 1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0" y="4763"/>
            <a:ext cx="1052513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" name="TextShape 1"/>
          <p:cNvSpPr txBox="1"/>
          <p:nvPr/>
        </p:nvSpPr>
        <p:spPr>
          <a:xfrm>
            <a:off x="1223963" y="112713"/>
            <a:ext cx="8135937" cy="7080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Этапы генетического алгоритма</a:t>
            </a:r>
            <a:r>
              <a:rPr lang="en-US" sz="2400" b="1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: </a:t>
            </a:r>
            <a:r>
              <a:rPr lang="ru-RU" sz="2400" b="1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Функция стоимости</a:t>
            </a:r>
            <a:endParaRPr lang="ru-RU" sz="2400" b="1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</p:txBody>
      </p:sp>
      <p:sp>
        <p:nvSpPr>
          <p:cNvPr id="134" name="TextShape 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008000" y="1080000"/>
            <a:ext cx="8568000" cy="6048000"/>
          </a:xfrm>
          <a:prstGeom prst="rect">
            <a:avLst/>
          </a:prstGeom>
          <a:blipFill rotWithShape="0">
            <a:blip r:embed="rId3"/>
            <a:stretch>
              <a:fillRect t="-1411" b="-2218"/>
            </a:stretch>
          </a:blip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noFill/>
                <a:latin typeface="+mn-lt"/>
                <a:ea typeface="+mn-ea"/>
                <a:cs typeface="+mn-cs"/>
              </a:rPr>
              <a:t> </a:t>
            </a:r>
          </a:p>
        </p:txBody>
      </p:sp>
      <p:sp>
        <p:nvSpPr>
          <p:cNvPr id="135" name="CustomShape 3"/>
          <p:cNvSpPr/>
          <p:nvPr/>
        </p:nvSpPr>
        <p:spPr>
          <a:xfrm>
            <a:off x="7391400" y="7175500"/>
            <a:ext cx="2352675" cy="40005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B851B14-1A94-4BF0-A304-5F6A4EFC2500}" type="slidenum">
              <a:rPr lang="ru-RU" sz="1200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  <a:ea typeface="Noto Sans CJK SC Regular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11</a:t>
            </a:fld>
            <a:endParaRPr lang="ru-RU" sz="1990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Picture 1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0" y="4763"/>
            <a:ext cx="1052513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" name="TextShape 1"/>
          <p:cNvSpPr txBox="1"/>
          <p:nvPr/>
        </p:nvSpPr>
        <p:spPr>
          <a:xfrm>
            <a:off x="1223963" y="112713"/>
            <a:ext cx="8135937" cy="7080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Этапы генетического алгоритма</a:t>
            </a:r>
            <a:r>
              <a:rPr lang="en-US" sz="2800" b="1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: </a:t>
            </a:r>
            <a:r>
              <a:rPr lang="ru-RU" sz="2800" b="1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Отбор</a:t>
            </a:r>
            <a:endParaRPr lang="ru-RU" sz="2800" b="1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</p:txBody>
      </p:sp>
      <p:sp>
        <p:nvSpPr>
          <p:cNvPr id="134" name="TextShape 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008000" y="755999"/>
            <a:ext cx="8568000" cy="6663975"/>
          </a:xfrm>
          <a:prstGeom prst="rect">
            <a:avLst/>
          </a:prstGeom>
          <a:blipFill rotWithShape="0">
            <a:blip r:embed="rId3"/>
            <a:stretch>
              <a:fillRect t="-1281" r="-2347"/>
            </a:stretch>
          </a:blipFill>
          <a:ln>
            <a:noFill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noFill/>
                <a:latin typeface="+mn-lt"/>
                <a:ea typeface="+mn-ea"/>
                <a:cs typeface="+mn-cs"/>
              </a:rPr>
              <a:t> </a:t>
            </a:r>
          </a:p>
        </p:txBody>
      </p:sp>
      <p:sp>
        <p:nvSpPr>
          <p:cNvPr id="135" name="CustomShape 3"/>
          <p:cNvSpPr/>
          <p:nvPr/>
        </p:nvSpPr>
        <p:spPr>
          <a:xfrm>
            <a:off x="7391400" y="7175500"/>
            <a:ext cx="2352675" cy="40005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40B7C3A-3D1E-4A3F-8B97-D958FE81A3CD}" type="slidenum">
              <a:rPr lang="ru-RU" sz="1200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  <a:ea typeface="Noto Sans CJK SC Regular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12</a:t>
            </a:fld>
            <a:endParaRPr lang="ru-RU" sz="1990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3" name="Picture 1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0" y="4763"/>
            <a:ext cx="1052513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" name="TextShape 1"/>
          <p:cNvSpPr txBox="1"/>
          <p:nvPr/>
        </p:nvSpPr>
        <p:spPr>
          <a:xfrm>
            <a:off x="1223963" y="112713"/>
            <a:ext cx="8135937" cy="7080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Этапы генетического алгоритма</a:t>
            </a:r>
            <a:r>
              <a:rPr lang="en-US" sz="2400" b="1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: </a:t>
            </a:r>
            <a:r>
              <a:rPr lang="ru-RU" sz="2400" b="1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Скрещивание и мутация</a:t>
            </a:r>
            <a:endParaRPr lang="ru-RU" sz="2400" b="1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</p:txBody>
      </p:sp>
      <p:sp>
        <p:nvSpPr>
          <p:cNvPr id="134" name="TextShape 2"/>
          <p:cNvSpPr txBox="1"/>
          <p:nvPr/>
        </p:nvSpPr>
        <p:spPr>
          <a:xfrm>
            <a:off x="1008063" y="1079500"/>
            <a:ext cx="8567737" cy="60483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r>
              <a:rPr lang="ru-RU" sz="24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При скрещивании из каждых двух генов скрещиваемых особей выбирается 1 с вероятностью 50% от первой или второй хромосомы</a:t>
            </a:r>
          </a:p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endParaRPr lang="ru-RU" sz="2400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endParaRPr lang="ru-RU" sz="2400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endParaRPr lang="ru-RU" sz="2400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endParaRPr lang="ru-RU" sz="2400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endParaRPr lang="ru-RU" sz="2400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r>
              <a:rPr lang="ru-RU" sz="24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Мутация предполагает случайные изменения каждого гена на случайную величину в пределах не более 1</a:t>
            </a:r>
            <a:r>
              <a:rPr lang="en-US" sz="24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/3 </a:t>
            </a:r>
            <a:r>
              <a:rPr lang="ru-RU" sz="24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от среднеквадратичного отклонения по хромосоме с вероятностью 25%</a:t>
            </a:r>
          </a:p>
          <a:p>
            <a:pPr marL="108000" fontAlgn="auto">
              <a:spcBef>
                <a:spcPts val="0"/>
              </a:spcBef>
              <a:spcAft>
                <a:spcPts val="0"/>
              </a:spcAft>
              <a:buSzPct val="50000"/>
              <a:defRPr/>
            </a:pPr>
            <a:endParaRPr lang="ru-RU" sz="2400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</p:txBody>
      </p:sp>
      <p:sp>
        <p:nvSpPr>
          <p:cNvPr id="135" name="CustomShape 3"/>
          <p:cNvSpPr/>
          <p:nvPr/>
        </p:nvSpPr>
        <p:spPr>
          <a:xfrm>
            <a:off x="7391400" y="7175500"/>
            <a:ext cx="2352675" cy="40005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777E2FF-6217-423D-8E6E-10D4B034E02C}" type="slidenum">
              <a:rPr lang="ru-RU" sz="1200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  <a:ea typeface="Noto Sans CJK SC Regular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13</a:t>
            </a:fld>
            <a:endParaRPr lang="ru-RU" sz="1990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grpSp>
        <p:nvGrpSpPr>
          <p:cNvPr id="59397" name="Group 7"/>
          <p:cNvGrpSpPr>
            <a:grpSpLocks/>
          </p:cNvGrpSpPr>
          <p:nvPr/>
        </p:nvGrpSpPr>
        <p:grpSpPr bwMode="auto">
          <a:xfrm>
            <a:off x="1495425" y="2579688"/>
            <a:ext cx="5159375" cy="1236662"/>
            <a:chOff x="1495425" y="2578920"/>
            <a:chExt cx="5159985" cy="1237735"/>
          </a:xfrm>
        </p:grpSpPr>
        <p:sp>
          <p:nvSpPr>
            <p:cNvPr id="139" name="Cube 138"/>
            <p:cNvSpPr/>
            <p:nvPr/>
          </p:nvSpPr>
          <p:spPr>
            <a:xfrm>
              <a:off x="1495425" y="2578920"/>
              <a:ext cx="357230" cy="341608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0" name="Cube 139"/>
            <p:cNvSpPr/>
            <p:nvPr/>
          </p:nvSpPr>
          <p:spPr>
            <a:xfrm>
              <a:off x="1752630" y="2578920"/>
              <a:ext cx="357230" cy="341608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1" name="Cube 140"/>
            <p:cNvSpPr/>
            <p:nvPr/>
          </p:nvSpPr>
          <p:spPr>
            <a:xfrm>
              <a:off x="2028888" y="2578920"/>
              <a:ext cx="357230" cy="341608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2" name="Cube 141"/>
            <p:cNvSpPr/>
            <p:nvPr/>
          </p:nvSpPr>
          <p:spPr>
            <a:xfrm>
              <a:off x="2286093" y="2578920"/>
              <a:ext cx="357230" cy="341608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3" name="Cube 142"/>
            <p:cNvSpPr/>
            <p:nvPr/>
          </p:nvSpPr>
          <p:spPr>
            <a:xfrm>
              <a:off x="2552825" y="2578920"/>
              <a:ext cx="357230" cy="341608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4" name="Cube 143"/>
            <p:cNvSpPr/>
            <p:nvPr/>
          </p:nvSpPr>
          <p:spPr>
            <a:xfrm>
              <a:off x="2810030" y="2578920"/>
              <a:ext cx="357230" cy="341608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5" name="Cube 144"/>
            <p:cNvSpPr/>
            <p:nvPr/>
          </p:nvSpPr>
          <p:spPr>
            <a:xfrm>
              <a:off x="3086288" y="2578920"/>
              <a:ext cx="357230" cy="341608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6" name="Cube 145"/>
            <p:cNvSpPr/>
            <p:nvPr/>
          </p:nvSpPr>
          <p:spPr>
            <a:xfrm>
              <a:off x="3343493" y="2578920"/>
              <a:ext cx="357230" cy="341608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7" name="Cube 146"/>
            <p:cNvSpPr/>
            <p:nvPr/>
          </p:nvSpPr>
          <p:spPr>
            <a:xfrm>
              <a:off x="1495425" y="3475047"/>
              <a:ext cx="357230" cy="341608"/>
            </a:xfrm>
            <a:prstGeom prst="cub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8" name="Cube 147"/>
            <p:cNvSpPr/>
            <p:nvPr/>
          </p:nvSpPr>
          <p:spPr>
            <a:xfrm>
              <a:off x="1752630" y="3475047"/>
              <a:ext cx="357230" cy="341608"/>
            </a:xfrm>
            <a:prstGeom prst="cub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9" name="Cube 148"/>
            <p:cNvSpPr/>
            <p:nvPr/>
          </p:nvSpPr>
          <p:spPr>
            <a:xfrm>
              <a:off x="2028888" y="3475047"/>
              <a:ext cx="357230" cy="341608"/>
            </a:xfrm>
            <a:prstGeom prst="cub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0" name="Cube 149"/>
            <p:cNvSpPr/>
            <p:nvPr/>
          </p:nvSpPr>
          <p:spPr>
            <a:xfrm>
              <a:off x="2286093" y="3475047"/>
              <a:ext cx="357230" cy="341608"/>
            </a:xfrm>
            <a:prstGeom prst="cub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1" name="Cube 150"/>
            <p:cNvSpPr/>
            <p:nvPr/>
          </p:nvSpPr>
          <p:spPr>
            <a:xfrm>
              <a:off x="2552825" y="3475047"/>
              <a:ext cx="357230" cy="341608"/>
            </a:xfrm>
            <a:prstGeom prst="cub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2" name="Cube 151"/>
            <p:cNvSpPr/>
            <p:nvPr/>
          </p:nvSpPr>
          <p:spPr>
            <a:xfrm>
              <a:off x="2810030" y="3475047"/>
              <a:ext cx="357230" cy="341608"/>
            </a:xfrm>
            <a:prstGeom prst="cub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3" name="Cube 152"/>
            <p:cNvSpPr/>
            <p:nvPr/>
          </p:nvSpPr>
          <p:spPr>
            <a:xfrm>
              <a:off x="3086288" y="3475047"/>
              <a:ext cx="357230" cy="341608"/>
            </a:xfrm>
            <a:prstGeom prst="cub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4" name="Cube 153"/>
            <p:cNvSpPr/>
            <p:nvPr/>
          </p:nvSpPr>
          <p:spPr>
            <a:xfrm>
              <a:off x="3343493" y="3475047"/>
              <a:ext cx="357230" cy="341608"/>
            </a:xfrm>
            <a:prstGeom prst="cub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5" name="Cube 154"/>
            <p:cNvSpPr/>
            <p:nvPr/>
          </p:nvSpPr>
          <p:spPr>
            <a:xfrm>
              <a:off x="4450112" y="3025394"/>
              <a:ext cx="357229" cy="343198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6" name="Cube 155"/>
            <p:cNvSpPr/>
            <p:nvPr/>
          </p:nvSpPr>
          <p:spPr>
            <a:xfrm>
              <a:off x="4707318" y="3025394"/>
              <a:ext cx="357229" cy="343198"/>
            </a:xfrm>
            <a:prstGeom prst="cub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7" name="Cube 156"/>
            <p:cNvSpPr/>
            <p:nvPr/>
          </p:nvSpPr>
          <p:spPr>
            <a:xfrm>
              <a:off x="4983575" y="3025394"/>
              <a:ext cx="357229" cy="343198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8" name="Cube 157"/>
            <p:cNvSpPr/>
            <p:nvPr/>
          </p:nvSpPr>
          <p:spPr>
            <a:xfrm>
              <a:off x="5240781" y="3025394"/>
              <a:ext cx="357229" cy="343198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9" name="Cube 158"/>
            <p:cNvSpPr/>
            <p:nvPr/>
          </p:nvSpPr>
          <p:spPr>
            <a:xfrm>
              <a:off x="5507512" y="3025394"/>
              <a:ext cx="357229" cy="343198"/>
            </a:xfrm>
            <a:prstGeom prst="cub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0" name="Cube 159"/>
            <p:cNvSpPr/>
            <p:nvPr/>
          </p:nvSpPr>
          <p:spPr>
            <a:xfrm>
              <a:off x="5764718" y="3025394"/>
              <a:ext cx="357229" cy="343198"/>
            </a:xfrm>
            <a:prstGeom prst="cub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1" name="Cube 160"/>
            <p:cNvSpPr/>
            <p:nvPr/>
          </p:nvSpPr>
          <p:spPr>
            <a:xfrm>
              <a:off x="6040975" y="3025394"/>
              <a:ext cx="357229" cy="343198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2" name="Cube 161"/>
            <p:cNvSpPr/>
            <p:nvPr/>
          </p:nvSpPr>
          <p:spPr>
            <a:xfrm>
              <a:off x="6298181" y="3025394"/>
              <a:ext cx="357229" cy="343198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3" name="Cross 162"/>
            <p:cNvSpPr/>
            <p:nvPr/>
          </p:nvSpPr>
          <p:spPr>
            <a:xfrm>
              <a:off x="2401995" y="3061939"/>
              <a:ext cx="250855" cy="251043"/>
            </a:xfrm>
            <a:prstGeom prst="plus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4" name="Right Arrow 163"/>
            <p:cNvSpPr/>
            <p:nvPr/>
          </p:nvSpPr>
          <p:spPr>
            <a:xfrm>
              <a:off x="3848378" y="3061939"/>
              <a:ext cx="438202" cy="251043"/>
            </a:xfrm>
            <a:prstGeom prst="rightArrow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59398" name="Group 9"/>
          <p:cNvGrpSpPr>
            <a:grpSpLocks/>
          </p:cNvGrpSpPr>
          <p:nvPr/>
        </p:nvGrpSpPr>
        <p:grpSpPr bwMode="auto">
          <a:xfrm>
            <a:off x="1417638" y="5816600"/>
            <a:ext cx="5973762" cy="342900"/>
            <a:chOff x="1416910" y="5816477"/>
            <a:chExt cx="5974970" cy="342385"/>
          </a:xfrm>
        </p:grpSpPr>
        <p:sp>
          <p:nvSpPr>
            <p:cNvPr id="165" name="Cube 164"/>
            <p:cNvSpPr/>
            <p:nvPr/>
          </p:nvSpPr>
          <p:spPr>
            <a:xfrm>
              <a:off x="1416910" y="5816477"/>
              <a:ext cx="357259" cy="34238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6" name="Cube 165"/>
            <p:cNvSpPr/>
            <p:nvPr/>
          </p:nvSpPr>
          <p:spPr>
            <a:xfrm>
              <a:off x="1674137" y="5816477"/>
              <a:ext cx="357259" cy="342385"/>
            </a:xfrm>
            <a:prstGeom prst="cub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7" name="Cube 166"/>
            <p:cNvSpPr/>
            <p:nvPr/>
          </p:nvSpPr>
          <p:spPr>
            <a:xfrm>
              <a:off x="1950418" y="5816477"/>
              <a:ext cx="357259" cy="34238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8" name="Cube 167"/>
            <p:cNvSpPr/>
            <p:nvPr/>
          </p:nvSpPr>
          <p:spPr>
            <a:xfrm>
              <a:off x="2207645" y="5816477"/>
              <a:ext cx="357259" cy="34238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9" name="Cube 168"/>
            <p:cNvSpPr/>
            <p:nvPr/>
          </p:nvSpPr>
          <p:spPr>
            <a:xfrm>
              <a:off x="2474399" y="5816477"/>
              <a:ext cx="357259" cy="342385"/>
            </a:xfrm>
            <a:prstGeom prst="cub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0" name="Cube 169"/>
            <p:cNvSpPr/>
            <p:nvPr/>
          </p:nvSpPr>
          <p:spPr>
            <a:xfrm>
              <a:off x="2731626" y="5816477"/>
              <a:ext cx="357259" cy="342385"/>
            </a:xfrm>
            <a:prstGeom prst="cub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1" name="Cube 170"/>
            <p:cNvSpPr/>
            <p:nvPr/>
          </p:nvSpPr>
          <p:spPr>
            <a:xfrm>
              <a:off x="3007907" y="5816477"/>
              <a:ext cx="357259" cy="34238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2" name="Cube 171"/>
            <p:cNvSpPr/>
            <p:nvPr/>
          </p:nvSpPr>
          <p:spPr>
            <a:xfrm>
              <a:off x="3265134" y="5816477"/>
              <a:ext cx="357259" cy="34238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3" name="Cube 172"/>
            <p:cNvSpPr/>
            <p:nvPr/>
          </p:nvSpPr>
          <p:spPr>
            <a:xfrm>
              <a:off x="5186397" y="5816477"/>
              <a:ext cx="357259" cy="34238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4" name="Cube 173"/>
            <p:cNvSpPr/>
            <p:nvPr/>
          </p:nvSpPr>
          <p:spPr>
            <a:xfrm>
              <a:off x="5443624" y="5816477"/>
              <a:ext cx="357259" cy="342385"/>
            </a:xfrm>
            <a:prstGeom prst="cub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5" name="Cube 174"/>
            <p:cNvSpPr/>
            <p:nvPr/>
          </p:nvSpPr>
          <p:spPr>
            <a:xfrm>
              <a:off x="5719905" y="5816477"/>
              <a:ext cx="357259" cy="34238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6" name="Cube 175"/>
            <p:cNvSpPr/>
            <p:nvPr/>
          </p:nvSpPr>
          <p:spPr>
            <a:xfrm>
              <a:off x="5977132" y="5816477"/>
              <a:ext cx="357259" cy="342385"/>
            </a:xfrm>
            <a:prstGeom prst="cub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7" name="Cube 176"/>
            <p:cNvSpPr/>
            <p:nvPr/>
          </p:nvSpPr>
          <p:spPr>
            <a:xfrm>
              <a:off x="6243886" y="5816477"/>
              <a:ext cx="357259" cy="342385"/>
            </a:xfrm>
            <a:prstGeom prst="cub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8" name="Cube 177"/>
            <p:cNvSpPr/>
            <p:nvPr/>
          </p:nvSpPr>
          <p:spPr>
            <a:xfrm>
              <a:off x="6501113" y="5816477"/>
              <a:ext cx="357259" cy="342385"/>
            </a:xfrm>
            <a:prstGeom prst="cub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9" name="Cube 178"/>
            <p:cNvSpPr/>
            <p:nvPr/>
          </p:nvSpPr>
          <p:spPr>
            <a:xfrm>
              <a:off x="6777394" y="5816477"/>
              <a:ext cx="357259" cy="34238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0" name="Cube 179"/>
            <p:cNvSpPr/>
            <p:nvPr/>
          </p:nvSpPr>
          <p:spPr>
            <a:xfrm>
              <a:off x="7034621" y="5816477"/>
              <a:ext cx="357259" cy="342385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Right Arrow 8"/>
            <p:cNvSpPr/>
            <p:nvPr/>
          </p:nvSpPr>
          <p:spPr>
            <a:xfrm>
              <a:off x="4086037" y="5924265"/>
              <a:ext cx="495400" cy="234597"/>
            </a:xfrm>
            <a:prstGeom prst="rightArrow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7" name="Picture 1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0" y="4763"/>
            <a:ext cx="1052513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" name="TextShape 1"/>
          <p:cNvSpPr txBox="1"/>
          <p:nvPr/>
        </p:nvSpPr>
        <p:spPr>
          <a:xfrm>
            <a:off x="1223963" y="112713"/>
            <a:ext cx="8135937" cy="7080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Генетический </a:t>
            </a:r>
            <a:r>
              <a:rPr lang="ru-RU" sz="2800" b="1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алгоритм, применение</a:t>
            </a:r>
            <a:endParaRPr lang="ru-RU" sz="2800" b="1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</p:txBody>
      </p:sp>
      <p:sp>
        <p:nvSpPr>
          <p:cNvPr id="134" name="TextShape 2"/>
          <p:cNvSpPr txBox="1"/>
          <p:nvPr/>
        </p:nvSpPr>
        <p:spPr>
          <a:xfrm>
            <a:off x="1008063" y="1079500"/>
            <a:ext cx="8567737" cy="63214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r>
              <a:rPr lang="ru-RU" sz="2400" spc="-1" dirty="0"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В </a:t>
            </a:r>
            <a:r>
              <a:rPr lang="ru-RU" sz="2400" spc="-1" dirty="0"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данном эксперименте производится усвоение данных о температуре </a:t>
            </a:r>
            <a:r>
              <a:rPr lang="ru-RU" sz="2400" spc="-1" dirty="0"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сгенерированных на основе модели </a:t>
            </a:r>
            <a:r>
              <a:rPr lang="en-US" sz="2400" spc="-1" dirty="0" err="1"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rtofs</a:t>
            </a:r>
            <a:r>
              <a:rPr lang="en-US" sz="2400" spc="-1" dirty="0"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 </a:t>
            </a:r>
            <a:r>
              <a:rPr lang="ru-RU" sz="2400" spc="-1" dirty="0"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по региону Охотского моря</a:t>
            </a:r>
            <a:endParaRPr lang="en-US" sz="2400" spc="-1" dirty="0"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endParaRPr lang="ru-RU" sz="2400" spc="-1" dirty="0"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r>
              <a:rPr lang="ru-RU" sz="2400" spc="-1" dirty="0"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Исходные данные по </a:t>
            </a:r>
            <a:r>
              <a:rPr lang="en-US" sz="2400" spc="-1" dirty="0" err="1"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rtofs</a:t>
            </a:r>
            <a:r>
              <a:rPr lang="en-US" sz="2400" spc="-1" dirty="0"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 – 1-5 </a:t>
            </a:r>
            <a:r>
              <a:rPr lang="ru-RU" sz="2400" spc="-1" dirty="0"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мая 2017 г.</a:t>
            </a:r>
          </a:p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endParaRPr lang="ru-RU" sz="2400" spc="-1" dirty="0"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r>
              <a:rPr lang="ru-RU" sz="2400" spc="-1" dirty="0"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Выбирались для усваивания 50 значений в центральной части Охотского моря</a:t>
            </a:r>
          </a:p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endParaRPr lang="ru-RU" sz="2400" spc="-1" dirty="0"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r>
              <a:rPr lang="ru-RU" sz="2400" spc="-1" dirty="0"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Исходные данные </a:t>
            </a:r>
            <a:r>
              <a:rPr lang="en-US" sz="2400" spc="-1" dirty="0"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ROMS – </a:t>
            </a:r>
            <a:r>
              <a:rPr lang="ru-RU" sz="2400" spc="-1" dirty="0"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Оперативная модель, состояние на 1 мая 2017 г.</a:t>
            </a:r>
          </a:p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endParaRPr lang="ru-RU" sz="2400" spc="-1" dirty="0"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r>
              <a:rPr lang="ru-RU" sz="2400" spc="-1" dirty="0"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Пространственное разрешение редуцировано до 1</a:t>
            </a:r>
            <a:r>
              <a:rPr lang="en-US" sz="2400" spc="-1" dirty="0"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/6 </a:t>
            </a:r>
            <a:r>
              <a:rPr lang="ru-RU" sz="2400" spc="-1" dirty="0"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градуса</a:t>
            </a:r>
            <a:endParaRPr lang="ru-RU" sz="2400" spc="-1" dirty="0"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endParaRPr lang="en-US" sz="2400" spc="-1" dirty="0"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endParaRPr lang="ru-RU" sz="2400" spc="-1" dirty="0">
              <a:uFill>
                <a:solidFill>
                  <a:srgbClr val="FFFFFF"/>
                </a:solidFill>
              </a:uFill>
              <a:latin typeface="Open Sans"/>
              <a:ea typeface="+mn-ea"/>
              <a:cs typeface="Calibri" panose="020F0502020204030204" pitchFamily="34" charset="0"/>
            </a:endParaRPr>
          </a:p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endParaRPr lang="ru-RU" sz="2400" spc="-1" dirty="0">
              <a:uFill>
                <a:solidFill>
                  <a:srgbClr val="FFFFFF"/>
                </a:solidFill>
              </a:uFill>
              <a:latin typeface="Open Sans"/>
              <a:ea typeface="+mn-ea"/>
              <a:cs typeface="Calibri" panose="020F0502020204030204" pitchFamily="34" charset="0"/>
            </a:endParaRPr>
          </a:p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endParaRPr lang="ru-RU" sz="2400" spc="-1" dirty="0">
              <a:uFill>
                <a:solidFill>
                  <a:srgbClr val="FFFFFF"/>
                </a:solidFill>
              </a:uFill>
              <a:latin typeface="Open Sans"/>
              <a:ea typeface="+mn-ea"/>
              <a:cs typeface="Calibri" panose="020F0502020204030204" pitchFamily="34" charset="0"/>
            </a:endParaRPr>
          </a:p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endParaRPr lang="ru-RU" sz="2400" spc="-1" dirty="0"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</p:txBody>
      </p:sp>
      <p:sp>
        <p:nvSpPr>
          <p:cNvPr id="135" name="CustomShape 3"/>
          <p:cNvSpPr/>
          <p:nvPr/>
        </p:nvSpPr>
        <p:spPr>
          <a:xfrm>
            <a:off x="7391400" y="7175500"/>
            <a:ext cx="2352675" cy="40005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BFE9CD2-BFCE-449B-B5F8-999867844192}" type="slidenum">
              <a:rPr lang="ru-RU" sz="1200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  <a:ea typeface="Noto Sans CJK SC Regular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14</a:t>
            </a:fld>
            <a:endParaRPr lang="ru-RU" sz="1990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1" name="Picture 1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0" y="4763"/>
            <a:ext cx="1052513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" name="TextShape 1"/>
          <p:cNvSpPr txBox="1"/>
          <p:nvPr/>
        </p:nvSpPr>
        <p:spPr>
          <a:xfrm>
            <a:off x="1223963" y="112713"/>
            <a:ext cx="8135937" cy="7080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Генетический </a:t>
            </a:r>
            <a:r>
              <a:rPr lang="ru-RU" sz="2800" b="1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алгоритм, сходимость</a:t>
            </a:r>
            <a:endParaRPr lang="ru-RU" sz="2800" b="1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</p:txBody>
      </p:sp>
      <p:sp>
        <p:nvSpPr>
          <p:cNvPr id="134" name="TextShape 2"/>
          <p:cNvSpPr txBox="1"/>
          <p:nvPr/>
        </p:nvSpPr>
        <p:spPr>
          <a:xfrm>
            <a:off x="1008063" y="1079500"/>
            <a:ext cx="8567737" cy="19685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r>
              <a:rPr lang="ru-RU" sz="2400" spc="-1" dirty="0"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Calibri" panose="020F0502020204030204" pitchFamily="34" charset="0"/>
              </a:rPr>
              <a:t>В каждом поколении по 30 особей</a:t>
            </a:r>
          </a:p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r>
              <a:rPr lang="ru-RU" sz="2400" spc="-1" dirty="0"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Calibri" panose="020F0502020204030204" pitchFamily="34" charset="0"/>
              </a:rPr>
              <a:t>Всего сгенерировано 12 поколений</a:t>
            </a:r>
          </a:p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r>
              <a:rPr lang="ru-RU" sz="2400" spc="-1" dirty="0"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Calibri" panose="020F0502020204030204" pitchFamily="34" charset="0"/>
              </a:rPr>
              <a:t>На данный момент не автоматизировано отсечение нежизнеспособных особей, они удалялись вручную</a:t>
            </a:r>
            <a:endParaRPr lang="ru-RU" sz="2400" spc="-1" dirty="0">
              <a:uFill>
                <a:solidFill>
                  <a:srgbClr val="FFFFFF"/>
                </a:solidFill>
              </a:uFill>
              <a:latin typeface="Open Sans"/>
              <a:ea typeface="+mn-ea"/>
              <a:cs typeface="Calibri" panose="020F0502020204030204" pitchFamily="34" charset="0"/>
            </a:endParaRPr>
          </a:p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endParaRPr lang="ru-RU" sz="2400" spc="-1" dirty="0"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</p:txBody>
      </p:sp>
      <p:sp>
        <p:nvSpPr>
          <p:cNvPr id="135" name="CustomShape 3"/>
          <p:cNvSpPr/>
          <p:nvPr/>
        </p:nvSpPr>
        <p:spPr>
          <a:xfrm>
            <a:off x="7391400" y="7175500"/>
            <a:ext cx="2352675" cy="40005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1EAC2FF-37BB-4C59-B1FB-2277EADBA86B}" type="slidenum">
              <a:rPr lang="ru-RU" sz="1200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  <a:ea typeface="Noto Sans CJK SC Regular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15</a:t>
            </a:fld>
            <a:endParaRPr lang="ru-RU" sz="1990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/>
        </p:nvGraphicFramePr>
        <p:xfrm>
          <a:off x="1625600" y="2763837"/>
          <a:ext cx="7115175" cy="45577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5" name="Picture 1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0" y="4763"/>
            <a:ext cx="1052513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" name="TextShape 1"/>
          <p:cNvSpPr txBox="1"/>
          <p:nvPr/>
        </p:nvSpPr>
        <p:spPr>
          <a:xfrm>
            <a:off x="1223963" y="112713"/>
            <a:ext cx="8135937" cy="7080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Результаты усвоения</a:t>
            </a:r>
            <a:endParaRPr lang="ru-RU" sz="2800" b="1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</p:txBody>
      </p:sp>
      <p:sp>
        <p:nvSpPr>
          <p:cNvPr id="135" name="CustomShape 3"/>
          <p:cNvSpPr/>
          <p:nvPr/>
        </p:nvSpPr>
        <p:spPr>
          <a:xfrm>
            <a:off x="7391400" y="7175500"/>
            <a:ext cx="2352675" cy="40005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8CA3B99-99F6-41B4-829A-C34732098E71}" type="slidenum">
              <a:rPr lang="ru-RU" sz="1200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  <a:ea typeface="Noto Sans CJK SC Regular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16</a:t>
            </a:fld>
            <a:endParaRPr lang="ru-RU" sz="1990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grpSp>
        <p:nvGrpSpPr>
          <p:cNvPr id="62468" name="Group 7"/>
          <p:cNvGrpSpPr>
            <a:grpSpLocks/>
          </p:cNvGrpSpPr>
          <p:nvPr/>
        </p:nvGrpSpPr>
        <p:grpSpPr bwMode="auto">
          <a:xfrm>
            <a:off x="31750" y="990600"/>
            <a:ext cx="9936163" cy="4651375"/>
            <a:chOff x="30960" y="657224"/>
            <a:chExt cx="9936965" cy="4650706"/>
          </a:xfrm>
        </p:grpSpPr>
        <p:pic>
          <p:nvPicPr>
            <p:cNvPr id="62469" name="Picture 2"/>
            <p:cNvPicPr>
              <a:picLocks noChangeAspect="1"/>
            </p:cNvPicPr>
            <p:nvPr/>
          </p:nvPicPr>
          <p:blipFill>
            <a:blip r:embed="rId3"/>
            <a:srcRect l="61365" t="15439" r="5682" b="28198"/>
            <a:stretch>
              <a:fillRect/>
            </a:stretch>
          </p:blipFill>
          <p:spPr bwMode="auto">
            <a:xfrm>
              <a:off x="30960" y="685800"/>
              <a:ext cx="3314701" cy="3543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470" name="Picture 3"/>
            <p:cNvPicPr>
              <a:picLocks noChangeAspect="1"/>
            </p:cNvPicPr>
            <p:nvPr/>
          </p:nvPicPr>
          <p:blipFill>
            <a:blip r:embed="rId4"/>
            <a:srcRect l="61176" t="15439" r="5681" b="28802"/>
            <a:stretch>
              <a:fillRect/>
            </a:stretch>
          </p:blipFill>
          <p:spPr bwMode="auto">
            <a:xfrm>
              <a:off x="3345661" y="723900"/>
              <a:ext cx="3333750" cy="3505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471" name="Picture 4"/>
            <p:cNvPicPr>
              <a:picLocks noChangeAspect="1"/>
            </p:cNvPicPr>
            <p:nvPr/>
          </p:nvPicPr>
          <p:blipFill>
            <a:blip r:embed="rId5"/>
            <a:srcRect l="61435" t="15288" r="5682" b="27895"/>
            <a:stretch>
              <a:fillRect/>
            </a:stretch>
          </p:blipFill>
          <p:spPr bwMode="auto">
            <a:xfrm>
              <a:off x="6660362" y="657224"/>
              <a:ext cx="3307563" cy="3571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2472" name="TextBox 5"/>
            <p:cNvSpPr txBox="1">
              <a:spLocks noChangeArrowheads="1"/>
            </p:cNvSpPr>
            <p:nvPr/>
          </p:nvSpPr>
          <p:spPr bwMode="auto">
            <a:xfrm>
              <a:off x="647700" y="4314825"/>
              <a:ext cx="230505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/>
                <a:t>Верхний слой</a:t>
              </a:r>
            </a:p>
          </p:txBody>
        </p:sp>
        <p:sp>
          <p:nvSpPr>
            <p:cNvPr id="62473" name="TextBox 9"/>
            <p:cNvSpPr txBox="1">
              <a:spLocks noChangeArrowheads="1"/>
            </p:cNvSpPr>
            <p:nvPr/>
          </p:nvSpPr>
          <p:spPr bwMode="auto">
            <a:xfrm>
              <a:off x="3581400" y="4328041"/>
              <a:ext cx="307896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/>
                <a:t>Подповерхностный слой</a:t>
              </a:r>
            </a:p>
          </p:txBody>
        </p:sp>
        <p:sp>
          <p:nvSpPr>
            <p:cNvPr id="62474" name="TextBox 10"/>
            <p:cNvSpPr txBox="1">
              <a:spLocks noChangeArrowheads="1"/>
            </p:cNvSpPr>
            <p:nvPr/>
          </p:nvSpPr>
          <p:spPr bwMode="auto">
            <a:xfrm>
              <a:off x="6774662" y="4328041"/>
              <a:ext cx="307896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/>
                <a:t>Промежуточный слой</a:t>
              </a:r>
            </a:p>
          </p:txBody>
        </p:sp>
        <p:pic>
          <p:nvPicPr>
            <p:cNvPr id="62475" name="Picture 6"/>
            <p:cNvPicPr>
              <a:picLocks noChangeAspect="1"/>
            </p:cNvPicPr>
            <p:nvPr/>
          </p:nvPicPr>
          <p:blipFill>
            <a:blip r:embed="rId3"/>
            <a:srcRect l="3220" t="23621" r="66951" b="73196"/>
            <a:stretch>
              <a:fillRect/>
            </a:stretch>
          </p:blipFill>
          <p:spPr bwMode="auto">
            <a:xfrm>
              <a:off x="1914525" y="4910220"/>
              <a:ext cx="5965650" cy="397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89" name="Picture 1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0" y="4763"/>
            <a:ext cx="1052513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" name="TextShape 1"/>
          <p:cNvSpPr txBox="1"/>
          <p:nvPr/>
        </p:nvSpPr>
        <p:spPr>
          <a:xfrm>
            <a:off x="1223963" y="112713"/>
            <a:ext cx="8135937" cy="7080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Результаты усвоения</a:t>
            </a:r>
            <a:endParaRPr lang="ru-RU" sz="2800" b="1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</p:txBody>
      </p:sp>
      <p:sp>
        <p:nvSpPr>
          <p:cNvPr id="135" name="CustomShape 3"/>
          <p:cNvSpPr/>
          <p:nvPr/>
        </p:nvSpPr>
        <p:spPr>
          <a:xfrm>
            <a:off x="7391400" y="7175500"/>
            <a:ext cx="2352675" cy="40005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26E97B5-087F-4847-B184-D076E22DD337}" type="slidenum">
              <a:rPr lang="ru-RU" sz="1200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  <a:ea typeface="Noto Sans CJK SC Regular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17</a:t>
            </a:fld>
            <a:endParaRPr lang="ru-RU" sz="1990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4" name="TextShape 2"/>
          <p:cNvSpPr txBox="1"/>
          <p:nvPr/>
        </p:nvSpPr>
        <p:spPr>
          <a:xfrm>
            <a:off x="1008063" y="1079500"/>
            <a:ext cx="8567737" cy="60483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r>
              <a:rPr lang="ru-RU" sz="2400" spc="-1" dirty="0"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Температура в точке </a:t>
            </a:r>
            <a:r>
              <a:rPr lang="en-US" sz="2400" spc="-1" dirty="0"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5</a:t>
            </a:r>
            <a:r>
              <a:rPr lang="ru-RU" sz="2400" spc="-1" dirty="0"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3.5 </a:t>
            </a:r>
            <a:r>
              <a:rPr lang="en-US" sz="2400" spc="-1" dirty="0"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N</a:t>
            </a:r>
            <a:r>
              <a:rPr lang="ru-RU" sz="2400" spc="-1" dirty="0"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, 1</a:t>
            </a:r>
            <a:r>
              <a:rPr lang="en-US" sz="2400" spc="-1" dirty="0"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45</a:t>
            </a:r>
            <a:r>
              <a:rPr lang="ru-RU" sz="2400" spc="-1" dirty="0"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.0</a:t>
            </a:r>
            <a:r>
              <a:rPr lang="en-US" sz="2400" spc="-1" dirty="0"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 E</a:t>
            </a:r>
            <a:endParaRPr lang="ru-RU" sz="2400" spc="-1" dirty="0">
              <a:uFill>
                <a:solidFill>
                  <a:srgbClr val="FFFFFF"/>
                </a:solidFill>
              </a:uFill>
              <a:latin typeface="Open Sans"/>
              <a:ea typeface="+mn-ea"/>
              <a:cs typeface="Calibri" panose="020F0502020204030204" pitchFamily="34" charset="0"/>
            </a:endParaRPr>
          </a:p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endParaRPr lang="ru-RU" sz="2400" spc="-1" dirty="0"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</p:txBody>
      </p:sp>
      <p:graphicFrame>
        <p:nvGraphicFramePr>
          <p:cNvPr id="17" name="Chart 16"/>
          <p:cNvGraphicFramePr>
            <a:graphicFrameLocks/>
          </p:cNvGraphicFramePr>
          <p:nvPr/>
        </p:nvGraphicFramePr>
        <p:xfrm>
          <a:off x="2430462" y="1615280"/>
          <a:ext cx="5219700" cy="43291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3" name="Picture 1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0" y="4763"/>
            <a:ext cx="1052513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" name="TextShape 1"/>
          <p:cNvSpPr txBox="1"/>
          <p:nvPr/>
        </p:nvSpPr>
        <p:spPr>
          <a:xfrm>
            <a:off x="1223963" y="112713"/>
            <a:ext cx="8135937" cy="7080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Результаты, сравнение с эталоном</a:t>
            </a:r>
            <a:endParaRPr lang="ru-RU" sz="2800" b="1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</p:txBody>
      </p:sp>
      <p:sp>
        <p:nvSpPr>
          <p:cNvPr id="135" name="CustomShape 3"/>
          <p:cNvSpPr/>
          <p:nvPr/>
        </p:nvSpPr>
        <p:spPr>
          <a:xfrm>
            <a:off x="7391400" y="7175500"/>
            <a:ext cx="2352675" cy="40005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A2A3BE4-41BD-4B7F-869E-A684B2A5C50D}" type="slidenum">
              <a:rPr lang="ru-RU" sz="1200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  <a:ea typeface="Noto Sans CJK SC Regular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18</a:t>
            </a:fld>
            <a:endParaRPr lang="ru-RU" sz="1990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64516" name="Picture 1"/>
          <p:cNvPicPr>
            <a:picLocks noChangeAspect="1"/>
          </p:cNvPicPr>
          <p:nvPr/>
        </p:nvPicPr>
        <p:blipFill>
          <a:blip r:embed="rId3"/>
          <a:srcRect l="4829" t="14378" r="7671" b="8350"/>
          <a:stretch>
            <a:fillRect/>
          </a:stretch>
        </p:blipFill>
        <p:spPr bwMode="auto">
          <a:xfrm>
            <a:off x="304800" y="1066800"/>
            <a:ext cx="9439275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7" name="Picture 1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0" y="4763"/>
            <a:ext cx="1052513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" name="TextShape 1"/>
          <p:cNvSpPr txBox="1"/>
          <p:nvPr/>
        </p:nvSpPr>
        <p:spPr>
          <a:xfrm>
            <a:off x="1223963" y="112713"/>
            <a:ext cx="8135937" cy="7080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Выводы</a:t>
            </a:r>
            <a:endParaRPr lang="ru-RU" sz="2800" b="1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</p:txBody>
      </p:sp>
      <p:sp>
        <p:nvSpPr>
          <p:cNvPr id="134" name="TextShape 2"/>
          <p:cNvSpPr txBox="1"/>
          <p:nvPr/>
        </p:nvSpPr>
        <p:spPr>
          <a:xfrm>
            <a:off x="1008063" y="1079500"/>
            <a:ext cx="8567737" cy="63881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r>
              <a:rPr lang="ru-RU" sz="2400" spc="-1" dirty="0"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Calibri" panose="020F0502020204030204" pitchFamily="34" charset="0"/>
              </a:rPr>
              <a:t>Всего произведено 360 запусков модели </a:t>
            </a:r>
            <a:r>
              <a:rPr lang="en-US" sz="2400" spc="-1" dirty="0"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Calibri" panose="020F0502020204030204" pitchFamily="34" charset="0"/>
              </a:rPr>
              <a:t>ROMS c </a:t>
            </a:r>
            <a:r>
              <a:rPr lang="ru-RU" sz="2400" spc="-1" dirty="0"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Calibri" panose="020F0502020204030204" pitchFamily="34" charset="0"/>
              </a:rPr>
              <a:t>различными сгенерированными граничными условиями</a:t>
            </a:r>
            <a:endParaRPr lang="en-US" sz="2400" spc="-1" dirty="0">
              <a:uFill>
                <a:solidFill>
                  <a:srgbClr val="FFFFFF"/>
                </a:solidFill>
              </a:uFill>
              <a:latin typeface="Open Sans"/>
              <a:ea typeface="+mn-ea"/>
              <a:cs typeface="Calibri" panose="020F0502020204030204" pitchFamily="34" charset="0"/>
            </a:endParaRPr>
          </a:p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r>
              <a:rPr lang="ru-RU" sz="2400" spc="-1" dirty="0"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Calibri" panose="020F0502020204030204" pitchFamily="34" charset="0"/>
              </a:rPr>
              <a:t>Общее время расчета – около 1 недели (с учетом действий по ручной отбраковке)</a:t>
            </a:r>
          </a:p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r>
              <a:rPr lang="ru-RU" sz="2400" spc="-1" dirty="0"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Calibri" panose="020F0502020204030204" pitchFamily="34" charset="0"/>
              </a:rPr>
              <a:t>Всего сгенерировано 12 поколений</a:t>
            </a:r>
          </a:p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r>
              <a:rPr lang="ru-RU" sz="2400" spc="-1" dirty="0"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Calibri" panose="020F0502020204030204" pitchFamily="34" charset="0"/>
              </a:rPr>
              <a:t>Выяснилось что множество сгенерированных особей нежизнеспособны – модель, запущенная на них, разваливалась на первом шаге, такие особи отбраковывались</a:t>
            </a:r>
          </a:p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r>
              <a:rPr lang="ru-RU" sz="2400" spc="-1" dirty="0">
                <a:solidFill>
                  <a:schemeClr val="accent2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Calibri" panose="020F0502020204030204" pitchFamily="34" charset="0"/>
              </a:rPr>
              <a:t>На данный момент не автоматизировано отсечение нежизнеспособных особей, они удалялись вручную</a:t>
            </a:r>
          </a:p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r>
              <a:rPr lang="ru-RU" sz="2400" spc="-1" dirty="0">
                <a:solidFill>
                  <a:schemeClr val="accent2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Пространственное разрешение сетки пришлось уменьшить в 2 раза до 1</a:t>
            </a:r>
            <a:r>
              <a:rPr lang="en-US" sz="2400" spc="-1" dirty="0">
                <a:solidFill>
                  <a:schemeClr val="accent2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/6</a:t>
            </a:r>
            <a:r>
              <a:rPr lang="en-US" sz="2400" spc="-1" dirty="0">
                <a:solidFill>
                  <a:schemeClr val="accent2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Calibri" panose="020F0502020204030204" pitchFamily="34" charset="0"/>
              </a:rPr>
              <a:t>⁰</a:t>
            </a:r>
            <a:r>
              <a:rPr lang="ru-RU" sz="2400" spc="-1" dirty="0">
                <a:solidFill>
                  <a:schemeClr val="accent2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Calibri" panose="020F0502020204030204" pitchFamily="34" charset="0"/>
              </a:rPr>
              <a:t> из-за вычислительных затрат</a:t>
            </a:r>
            <a:endParaRPr lang="en-US" sz="2400" spc="-1" dirty="0">
              <a:solidFill>
                <a:schemeClr val="accent2">
                  <a:lumMod val="75000"/>
                </a:schemeClr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Calibri" panose="020F0502020204030204" pitchFamily="34" charset="0"/>
            </a:endParaRPr>
          </a:p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r>
              <a:rPr lang="ru-RU" sz="2400" spc="-1" dirty="0">
                <a:solidFill>
                  <a:schemeClr val="accent2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Calibri" panose="020F0502020204030204" pitchFamily="34" charset="0"/>
              </a:rPr>
              <a:t>При усваивании изменялись только начальные условия, граничные не менялись</a:t>
            </a:r>
          </a:p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r>
              <a:rPr lang="ru-RU" sz="2400" spc="-1" dirty="0">
                <a:solidFill>
                  <a:schemeClr val="accent2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Calibri" panose="020F0502020204030204" pitchFamily="34" charset="0"/>
              </a:rPr>
              <a:t>Требуется сильно сократить количество варьируемых параметров с помощью </a:t>
            </a:r>
            <a:r>
              <a:rPr lang="en-US" sz="2400" spc="-1" dirty="0">
                <a:solidFill>
                  <a:schemeClr val="accent2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Calibri" panose="020F0502020204030204" pitchFamily="34" charset="0"/>
              </a:rPr>
              <a:t>PCA </a:t>
            </a:r>
            <a:r>
              <a:rPr lang="ru-RU" sz="2400" spc="-1" dirty="0">
                <a:solidFill>
                  <a:schemeClr val="accent2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Calibri" panose="020F0502020204030204" pitchFamily="34" charset="0"/>
              </a:rPr>
              <a:t>или </a:t>
            </a:r>
            <a:r>
              <a:rPr lang="en-US" sz="2400" spc="-1" dirty="0">
                <a:solidFill>
                  <a:schemeClr val="accent2">
                    <a:lumMod val="75000"/>
                  </a:schemeClr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Calibri" panose="020F0502020204030204" pitchFamily="34" charset="0"/>
              </a:rPr>
              <a:t>EOF</a:t>
            </a:r>
            <a:endParaRPr lang="ru-RU" sz="2400" spc="-1" dirty="0">
              <a:solidFill>
                <a:schemeClr val="accent2">
                  <a:lumMod val="75000"/>
                </a:schemeClr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Calibri" panose="020F0502020204030204" pitchFamily="34" charset="0"/>
            </a:endParaRPr>
          </a:p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endParaRPr lang="ru-RU" sz="2400" spc="-1" dirty="0">
              <a:uFill>
                <a:solidFill>
                  <a:srgbClr val="FFFFFF"/>
                </a:solidFill>
              </a:uFill>
              <a:latin typeface="Open Sans"/>
              <a:ea typeface="+mn-ea"/>
              <a:cs typeface="Calibri" panose="020F0502020204030204" pitchFamily="34" charset="0"/>
            </a:endParaRPr>
          </a:p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endParaRPr lang="ru-RU" sz="2400" spc="-1" dirty="0"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</p:txBody>
      </p:sp>
      <p:sp>
        <p:nvSpPr>
          <p:cNvPr id="135" name="CustomShape 3"/>
          <p:cNvSpPr/>
          <p:nvPr/>
        </p:nvSpPr>
        <p:spPr>
          <a:xfrm>
            <a:off x="7391400" y="7175500"/>
            <a:ext cx="2352675" cy="40005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F6A3EAD-5292-4D54-BC1E-49C95844EDD7}" type="slidenum">
              <a:rPr lang="ru-RU" sz="1200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  <a:ea typeface="Noto Sans CJK SC Regular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ru-RU" sz="1990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1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750" y="4763"/>
            <a:ext cx="1052513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9" name="TextShape 1"/>
          <p:cNvSpPr txBox="1"/>
          <p:nvPr/>
        </p:nvSpPr>
        <p:spPr>
          <a:xfrm>
            <a:off x="1223963" y="112713"/>
            <a:ext cx="8135937" cy="7080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Обзор существующих подходов</a:t>
            </a:r>
            <a:endParaRPr lang="ru-RU" sz="2800" b="1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</p:txBody>
      </p:sp>
      <p:sp>
        <p:nvSpPr>
          <p:cNvPr id="120" name="TextShape 2"/>
          <p:cNvSpPr txBox="1"/>
          <p:nvPr/>
        </p:nvSpPr>
        <p:spPr>
          <a:xfrm>
            <a:off x="1008063" y="1079500"/>
            <a:ext cx="8567737" cy="532923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4"/>
              </a:buBlip>
              <a:defRPr/>
            </a:pPr>
            <a:r>
              <a:rPr lang="ru-RU" sz="32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Прямые (статистические)</a:t>
            </a:r>
            <a:r>
              <a:rPr lang="en-US" sz="32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:</a:t>
            </a:r>
            <a:endParaRPr lang="ru-RU" sz="3200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  <a:p>
            <a:pPr marL="889200" lvl="1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4"/>
              </a:buBlip>
              <a:defRPr/>
            </a:pPr>
            <a:r>
              <a:rPr lang="ru-RU" sz="32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Правка начальных и граничных условий вручную </a:t>
            </a:r>
            <a:r>
              <a:rPr lang="ru-RU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теоретически также является усвоением данных, поскольку по результату работу не отличается от применения методов ассимиляции или </a:t>
            </a:r>
            <a:r>
              <a:rPr lang="ru-RU" sz="32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с использованием математического аппарата на компьютерах</a:t>
            </a:r>
            <a:endParaRPr lang="en-US" sz="3200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  <a:p>
            <a:pPr marL="1803600" lvl="3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4"/>
              </a:buBlip>
              <a:defRPr/>
            </a:pPr>
            <a:r>
              <a:rPr lang="ru-RU" sz="32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Метод последовательных правок </a:t>
            </a:r>
            <a:r>
              <a:rPr lang="en-US" sz="3200" spc="-1" dirty="0" err="1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K</a:t>
            </a:r>
            <a:r>
              <a:rPr lang="ru-RU" sz="3200" spc="-1" dirty="0" err="1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рессмана</a:t>
            </a:r>
            <a:r>
              <a:rPr lang="ru-RU" sz="32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 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Gilchrist B., </a:t>
            </a:r>
            <a:r>
              <a:rPr lang="en-US" sz="1600" spc="-1" dirty="0" err="1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Cressman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 G. An experiment in objective analysis. </a:t>
            </a:r>
            <a:r>
              <a:rPr lang="en-US" sz="1600" spc="-1" dirty="0" err="1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Tellus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, 1954, 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6, 309-318.</a:t>
            </a:r>
          </a:p>
          <a:p>
            <a:pPr marL="1803600" lvl="3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4"/>
              </a:buBlip>
              <a:defRPr/>
            </a:pPr>
            <a:r>
              <a:rPr lang="ru-RU" sz="32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Объективный анализ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Gandin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 L. Objective analysis of meteorological fields.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Gidromet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Leningrad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, 1959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.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 (Перевод на английский 1953)</a:t>
            </a:r>
            <a:endParaRPr lang="ru-RU" sz="1600" spc="-1" dirty="0">
              <a:solidFill>
                <a:schemeClr val="tx1">
                  <a:lumMod val="75000"/>
                  <a:lumOff val="25000"/>
                </a:schemeClr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  <a:p>
            <a:pPr marL="889200" lvl="1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4"/>
              </a:buBlip>
              <a:defRPr/>
            </a:pPr>
            <a:endParaRPr lang="ru-RU" sz="3200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</p:txBody>
      </p:sp>
      <p:sp>
        <p:nvSpPr>
          <p:cNvPr id="121" name="CustomShape 3"/>
          <p:cNvSpPr/>
          <p:nvPr/>
        </p:nvSpPr>
        <p:spPr>
          <a:xfrm>
            <a:off x="7391400" y="7175500"/>
            <a:ext cx="2352675" cy="40005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3412D4B-C05C-4606-A0A6-651190EED3DF}" type="slidenum">
              <a:rPr lang="ru-RU" sz="1200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  <a:ea typeface="Noto Sans CJK SC Regular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ru-RU" sz="1990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1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750" y="4763"/>
            <a:ext cx="1052513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9" name="TextShape 1"/>
          <p:cNvSpPr txBox="1"/>
          <p:nvPr/>
        </p:nvSpPr>
        <p:spPr>
          <a:xfrm>
            <a:off x="1223963" y="112713"/>
            <a:ext cx="8135937" cy="7080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Обзор существующих подходов</a:t>
            </a:r>
            <a:endParaRPr lang="ru-RU" sz="2800" b="1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</p:txBody>
      </p:sp>
      <p:sp>
        <p:nvSpPr>
          <p:cNvPr id="120" name="TextShape 2"/>
          <p:cNvSpPr txBox="1"/>
          <p:nvPr/>
        </p:nvSpPr>
        <p:spPr>
          <a:xfrm>
            <a:off x="1008063" y="1079500"/>
            <a:ext cx="8567737" cy="532923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323850" lvl="3" indent="-32385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4"/>
              </a:buBlip>
              <a:defRPr/>
            </a:pPr>
            <a:r>
              <a:rPr lang="ru-RU" sz="32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Метод последовательных правок </a:t>
            </a:r>
            <a:r>
              <a:rPr lang="en-US" sz="3200" spc="-1" dirty="0" err="1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K</a:t>
            </a:r>
            <a:r>
              <a:rPr lang="ru-RU" sz="3200" spc="-1" dirty="0" err="1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рессмана</a:t>
            </a:r>
            <a:r>
              <a:rPr lang="ru-RU" sz="32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 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Gilchrist B., </a:t>
            </a:r>
            <a:r>
              <a:rPr lang="en-US" sz="1600" spc="-1" dirty="0" err="1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Cressman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 G. An experiment in objective analysis. </a:t>
            </a:r>
            <a:r>
              <a:rPr lang="en-US" sz="1600" spc="-1" dirty="0" err="1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Tellus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, 1954, 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6, 309-318.</a:t>
            </a:r>
            <a:endParaRPr lang="ru-RU" sz="1600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  <a:p>
            <a:pPr marL="781050" lvl="4" indent="-32385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4"/>
              </a:buBlip>
              <a:defRPr/>
            </a:pPr>
            <a:r>
              <a:rPr lang="ru-RU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В </a:t>
            </a:r>
            <a:r>
              <a:rPr lang="ru-RU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схеме </a:t>
            </a:r>
            <a:r>
              <a:rPr lang="ru-RU" sz="1600" spc="-1" dirty="0" err="1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Крессмана</a:t>
            </a:r>
            <a:r>
              <a:rPr lang="ru-RU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 каждому наблюдению приписан вес, </a:t>
            </a:r>
            <a:r>
              <a:rPr lang="ru-RU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который зависит </a:t>
            </a:r>
            <a:r>
              <a:rPr lang="ru-RU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от расстояния между точками наблюдений и точкой сетки, а также </a:t>
            </a:r>
            <a:r>
              <a:rPr lang="ru-RU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от «радиуса </a:t>
            </a:r>
            <a:r>
              <a:rPr lang="ru-RU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влияния». Эта схема задается равенствами</a:t>
            </a:r>
            <a:r>
              <a:rPr lang="ru-RU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:</a:t>
            </a:r>
          </a:p>
          <a:p>
            <a:pPr marL="781050" lvl="4" indent="-32385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4"/>
              </a:buBlip>
              <a:defRPr/>
            </a:pPr>
            <a:endParaRPr lang="ru-RU" sz="1600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  <a:p>
            <a:pPr marL="781050" lvl="4" indent="-32385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4"/>
              </a:buBlip>
              <a:defRPr/>
            </a:pPr>
            <a:endParaRPr lang="ru-RU" sz="1600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  <a:p>
            <a:pPr marL="781050" lvl="4" indent="-32385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4"/>
              </a:buBlip>
              <a:defRPr/>
            </a:pPr>
            <a:endParaRPr lang="ru-RU" sz="1600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  <a:p>
            <a:pPr marL="781050" lvl="4" indent="-32385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4"/>
              </a:buBlip>
              <a:defRPr/>
            </a:pPr>
            <a:endParaRPr lang="en-US" sz="1600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  <a:p>
            <a:pPr marL="323850" lvl="3" indent="-32385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4"/>
              </a:buBlip>
              <a:defRPr/>
            </a:pPr>
            <a:r>
              <a:rPr lang="ru-RU" sz="32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Объективный анализ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Gandin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 L. Objective analysis of meteorological fields.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Gidromet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Leningrad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, 1959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.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 (Перевод на английский 1953)</a:t>
            </a:r>
          </a:p>
          <a:p>
            <a:pPr marL="0" lvl="3" fontAlgn="auto">
              <a:spcBef>
                <a:spcPts val="0"/>
              </a:spcBef>
              <a:spcAft>
                <a:spcPts val="0"/>
              </a:spcAft>
              <a:buSzPct val="50000"/>
              <a:defRPr/>
            </a:pPr>
            <a:endParaRPr lang="ru-RU" sz="16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endParaRPr>
          </a:p>
          <a:p>
            <a:pPr marL="781050" lvl="4" indent="-32385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4"/>
              </a:buBlip>
              <a:defRPr/>
            </a:pP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Суть метода состоит в присваивании наблюдениям, которые называются «</a:t>
            </a:r>
            <a:r>
              <a:rPr lang="ru-RU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Бэкграунд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» определенного веса, связанного с ошибками наблюдений.</a:t>
            </a:r>
            <a:r>
              <a:rPr lang="ru-RU" sz="1600" dirty="0">
                <a:latin typeface="+mn-lt"/>
                <a:ea typeface="+mn-ea"/>
                <a:cs typeface="+mn-cs"/>
              </a:rPr>
              <a:t> </a:t>
            </a:r>
            <a:r>
              <a:rPr lang="ru-RU" sz="1600" dirty="0">
                <a:latin typeface="+mn-lt"/>
                <a:ea typeface="+mn-ea"/>
                <a:cs typeface="+mn-cs"/>
              </a:rPr>
              <a:t>В тоже время поле «</a:t>
            </a:r>
            <a:r>
              <a:rPr lang="ru-RU" sz="1600" dirty="0" err="1">
                <a:latin typeface="+mn-lt"/>
                <a:ea typeface="+mn-ea"/>
                <a:cs typeface="+mn-cs"/>
              </a:rPr>
              <a:t>бэкграунда</a:t>
            </a:r>
            <a:r>
              <a:rPr lang="ru-RU" sz="1600" dirty="0">
                <a:latin typeface="+mn-lt"/>
                <a:ea typeface="+mn-ea"/>
                <a:cs typeface="+mn-cs"/>
              </a:rPr>
              <a:t>» не является первым приближением для анализа, как ранее, а вместо этого оно является дополнительным полезным источником информации вместе со своей характеристикой </a:t>
            </a:r>
            <a:r>
              <a:rPr lang="ru-RU" sz="1600" dirty="0">
                <a:latin typeface="+mn-lt"/>
                <a:ea typeface="+mn-ea"/>
                <a:cs typeface="+mn-cs"/>
              </a:rPr>
              <a:t>ошибки.</a:t>
            </a:r>
            <a:endParaRPr lang="ru-RU" sz="1600" spc="-1" dirty="0">
              <a:solidFill>
                <a:schemeClr val="tx1">
                  <a:lumMod val="75000"/>
                  <a:lumOff val="25000"/>
                </a:schemeClr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  <a:p>
            <a:pPr marL="889200" lvl="1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4"/>
              </a:buBlip>
              <a:defRPr/>
            </a:pPr>
            <a:endParaRPr lang="ru-RU" sz="3200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</p:txBody>
      </p:sp>
      <p:sp>
        <p:nvSpPr>
          <p:cNvPr id="121" name="CustomShape 3"/>
          <p:cNvSpPr/>
          <p:nvPr/>
        </p:nvSpPr>
        <p:spPr>
          <a:xfrm>
            <a:off x="7391400" y="7175500"/>
            <a:ext cx="2352675" cy="40005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1098B82-62FA-449D-A0C3-FE95DDF5E5D9}" type="slidenum">
              <a:rPr lang="ru-RU" sz="1200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  <a:ea typeface="Noto Sans CJK SC Regular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ru-RU" sz="1990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45061" name="Рисунок 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67463" y="2863850"/>
            <a:ext cx="20478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2" name="Рисунок 2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22663" y="6234113"/>
            <a:ext cx="321945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1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750" y="4763"/>
            <a:ext cx="1052513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9" name="TextShape 1"/>
          <p:cNvSpPr txBox="1"/>
          <p:nvPr/>
        </p:nvSpPr>
        <p:spPr>
          <a:xfrm>
            <a:off x="1223963" y="112713"/>
            <a:ext cx="8135937" cy="7080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Обзор существующих подходов</a:t>
            </a:r>
            <a:endParaRPr lang="ru-RU" sz="2800" b="1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</p:txBody>
      </p:sp>
      <p:sp>
        <p:nvSpPr>
          <p:cNvPr id="120" name="TextShape 2"/>
          <p:cNvSpPr txBox="1"/>
          <p:nvPr/>
        </p:nvSpPr>
        <p:spPr>
          <a:xfrm>
            <a:off x="1008063" y="1079500"/>
            <a:ext cx="8567737" cy="532923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323850" lvl="1" indent="-32385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4"/>
              </a:buBlip>
              <a:defRPr/>
            </a:pPr>
            <a:r>
              <a:rPr lang="ru-RU" sz="32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Фильтр </a:t>
            </a:r>
            <a:r>
              <a:rPr lang="ru-RU" sz="3200" spc="-1" dirty="0" err="1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Калмана</a:t>
            </a:r>
            <a:r>
              <a:rPr lang="ru-RU" sz="32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 </a:t>
            </a:r>
            <a:r>
              <a:rPr lang="en-US" sz="32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. </a:t>
            </a:r>
            <a:endParaRPr lang="ru-RU" sz="3200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  <a:p>
            <a:pPr marL="1266825" lvl="3" indent="-32385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4"/>
              </a:buBlip>
              <a:defRPr/>
            </a:pPr>
            <a:r>
              <a:rPr lang="en-US" sz="1600" spc="-1" dirty="0" err="1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Kalman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 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R.E. A new approach to linear filtering and prediction 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problems.</a:t>
            </a:r>
            <a:r>
              <a:rPr lang="ru-RU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 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Trans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. ASME, 82D, 35-45.</a:t>
            </a:r>
          </a:p>
          <a:p>
            <a:pPr marL="1266825" lvl="3" indent="-32385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4"/>
              </a:buBlip>
              <a:defRPr/>
            </a:pPr>
            <a:r>
              <a:rPr lang="en-US" sz="1600" spc="-1" dirty="0" err="1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Kalman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 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R.E., </a:t>
            </a:r>
            <a:r>
              <a:rPr lang="en-US" sz="1600" spc="-1" dirty="0" err="1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Bucy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 R.S. New results in linear filtering and prediction 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theory.</a:t>
            </a:r>
            <a:r>
              <a:rPr lang="ru-RU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 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ASME 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J. Basic. Eng., 1961, 83D, 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95-108</a:t>
            </a:r>
          </a:p>
          <a:p>
            <a:pPr marL="781050" lvl="2" indent="-32385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4"/>
              </a:buBlip>
              <a:defRPr/>
            </a:pPr>
            <a:r>
              <a:rPr lang="ru-RU" sz="24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Алгоритм состоит из следующих шагов</a:t>
            </a:r>
          </a:p>
          <a:p>
            <a:pPr marL="781050" lvl="2" indent="-32385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4"/>
              </a:buBlip>
              <a:defRPr/>
            </a:pPr>
            <a:endParaRPr lang="ru-RU" sz="3200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  <a:p>
            <a:pPr marL="781050" lvl="2" indent="-32385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4"/>
              </a:buBlip>
              <a:defRPr/>
            </a:pPr>
            <a:endParaRPr lang="ru-RU" sz="3200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  <a:p>
            <a:pPr marL="781050" lvl="2" indent="-32385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4"/>
              </a:buBlip>
              <a:defRPr/>
            </a:pPr>
            <a:endParaRPr lang="ru-RU" sz="3200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  <a:p>
            <a:pPr marL="781050" lvl="2" indent="-32385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4"/>
              </a:buBlip>
              <a:defRPr/>
            </a:pPr>
            <a:r>
              <a:rPr lang="ru-RU" sz="24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Таким образом, с помощью фильтра </a:t>
            </a:r>
            <a:r>
              <a:rPr lang="ru-RU" sz="2400" spc="-1" dirty="0" err="1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Калмана</a:t>
            </a:r>
            <a:r>
              <a:rPr lang="ru-RU" sz="24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 на каждом шаге </a:t>
            </a:r>
            <a:r>
              <a:rPr lang="ru-RU" sz="24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по времени </a:t>
            </a:r>
            <a:r>
              <a:rPr lang="ru-RU" sz="24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дается оценка состояния </a:t>
            </a:r>
            <a:r>
              <a:rPr lang="en-US" sz="2400" spc="-1" dirty="0" err="1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x</a:t>
            </a:r>
            <a:r>
              <a:rPr lang="en-US" sz="2400" spc="-1" baseline="-25000" dirty="0" err="1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i</a:t>
            </a:r>
            <a:r>
              <a:rPr lang="en-US" sz="2400" spc="-1" baseline="30000" dirty="0" err="1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a</a:t>
            </a:r>
            <a:r>
              <a:rPr lang="ru-RU" sz="24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. Если </a:t>
            </a:r>
            <a:r>
              <a:rPr lang="en-US" sz="24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P=B</a:t>
            </a:r>
            <a:r>
              <a:rPr lang="ru-RU" sz="24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, то метод совпадает с оптимальной интерполяцией.</a:t>
            </a:r>
            <a:endParaRPr lang="ru-RU" sz="2400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</p:txBody>
      </p:sp>
      <p:sp>
        <p:nvSpPr>
          <p:cNvPr id="121" name="CustomShape 3"/>
          <p:cNvSpPr/>
          <p:nvPr/>
        </p:nvSpPr>
        <p:spPr>
          <a:xfrm>
            <a:off x="7391400" y="7175500"/>
            <a:ext cx="2352675" cy="40005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C13CBDE-8826-4F7B-A396-75F48354BEF8}" type="slidenum">
              <a:rPr lang="ru-RU" sz="1200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  <a:ea typeface="Noto Sans CJK SC Regular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endParaRPr lang="ru-RU" sz="1990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47109" name="Рисунок 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32713" y="2473325"/>
            <a:ext cx="21145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1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750" y="4763"/>
            <a:ext cx="1052513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9" name="TextShape 1"/>
          <p:cNvSpPr txBox="1"/>
          <p:nvPr/>
        </p:nvSpPr>
        <p:spPr>
          <a:xfrm>
            <a:off x="1223963" y="112713"/>
            <a:ext cx="8135937" cy="7080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Обзор существующих подходов</a:t>
            </a:r>
            <a:endParaRPr lang="ru-RU" sz="2800" b="1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</p:txBody>
      </p:sp>
      <p:sp>
        <p:nvSpPr>
          <p:cNvPr id="120" name="TextShape 2"/>
          <p:cNvSpPr txBox="1"/>
          <p:nvPr/>
        </p:nvSpPr>
        <p:spPr>
          <a:xfrm>
            <a:off x="1008063" y="1079500"/>
            <a:ext cx="8567737" cy="532923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4"/>
              </a:buBlip>
              <a:defRPr/>
            </a:pPr>
            <a:r>
              <a:rPr lang="ru-RU" sz="32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Вариационные</a:t>
            </a:r>
          </a:p>
          <a:p>
            <a:pPr marL="889200" lvl="1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4"/>
              </a:buBlip>
              <a:defRPr/>
            </a:pPr>
            <a:r>
              <a:rPr lang="en-US" sz="1600" spc="-1" dirty="0" err="1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Marchuk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 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G.I. </a:t>
            </a:r>
            <a:r>
              <a:rPr lang="en-US" sz="1600" spc="-1" dirty="0" err="1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Adjoint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 Equations and Analysis of Complex. Kluwer, 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Dordrecht,</a:t>
            </a:r>
            <a:r>
              <a:rPr lang="ru-RU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 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1995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.</a:t>
            </a:r>
          </a:p>
          <a:p>
            <a:pPr marL="889200" lvl="1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4"/>
              </a:buBlip>
              <a:defRPr/>
            </a:pPr>
            <a:r>
              <a:rPr lang="en-US" sz="1600" spc="-1" dirty="0" err="1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Marchuk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 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G.I., </a:t>
            </a:r>
            <a:r>
              <a:rPr lang="en-US" sz="1600" spc="-1" dirty="0" err="1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Agoshkov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 V.I., </a:t>
            </a:r>
            <a:r>
              <a:rPr lang="en-US" sz="1600" spc="-1" dirty="0" err="1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Shutyaev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 V.P. </a:t>
            </a:r>
            <a:r>
              <a:rPr lang="en-US" sz="1600" spc="-1" dirty="0" err="1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Adjoint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 Equations 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and</a:t>
            </a:r>
            <a:r>
              <a:rPr lang="ru-RU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 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Perturbation 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Algorithms in Nonlinear Problems, CRC Press Inc., New York, 1996.</a:t>
            </a:r>
          </a:p>
          <a:p>
            <a:pPr marL="889200" lvl="1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4"/>
              </a:buBlip>
              <a:defRPr/>
            </a:pPr>
            <a:r>
              <a:rPr lang="en-US" sz="1600" spc="-1" dirty="0" err="1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Marchuk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 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G.I., </a:t>
            </a:r>
            <a:r>
              <a:rPr lang="en-US" sz="1600" spc="-1" dirty="0" err="1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Penenko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 V.V. Application of optimization methods to the</a:t>
            </a:r>
          </a:p>
          <a:p>
            <a:pPr marL="889200" lvl="1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4"/>
              </a:buBlip>
              <a:defRPr/>
            </a:pP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problem of mathematical simulation of atmospheric processes and environment, 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in</a:t>
            </a:r>
            <a:r>
              <a:rPr lang="ru-RU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 </a:t>
            </a:r>
            <a:r>
              <a:rPr lang="en-US" sz="1600" spc="-1" dirty="0" err="1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G.I.Marchuk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 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(ed.), Modelling and Optimization of Complex Systems: Proc. Of 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the</a:t>
            </a:r>
            <a:r>
              <a:rPr lang="ru-RU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 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IFIP-TC7 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Working conf., Springer, New York, 1978, pp.240-252.</a:t>
            </a:r>
          </a:p>
          <a:p>
            <a:pPr marL="889200" lvl="1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4"/>
              </a:buBlip>
              <a:defRPr/>
            </a:pPr>
            <a:r>
              <a:rPr lang="en-US" sz="1600" spc="-1" dirty="0" err="1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Marchuk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 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G.I., </a:t>
            </a:r>
            <a:r>
              <a:rPr lang="en-US" sz="1600" spc="-1" dirty="0" err="1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Shutyaev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 V.P. Iteration methods for solving a data 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assimilation</a:t>
            </a:r>
            <a:r>
              <a:rPr lang="ru-RU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 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problem 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// Russ. J. </a:t>
            </a:r>
            <a:r>
              <a:rPr lang="en-US" sz="1600" spc="-1" dirty="0" err="1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Numer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. Anal. Math. Modelling, 1994, 9, 265-279.</a:t>
            </a:r>
          </a:p>
          <a:p>
            <a:pPr marL="889200" lvl="1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4"/>
              </a:buBlip>
              <a:defRPr/>
            </a:pPr>
            <a:r>
              <a:rPr lang="en-US" sz="1600" spc="-1" dirty="0" err="1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Marchuk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 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G., </a:t>
            </a:r>
            <a:r>
              <a:rPr lang="en-US" sz="1600" spc="-1" dirty="0" err="1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Shutyaev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 V. Solvability and numerical algorithms for a class 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of</a:t>
            </a:r>
            <a:r>
              <a:rPr lang="ru-RU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 </a:t>
            </a:r>
            <a:r>
              <a:rPr lang="en-US" sz="1600" spc="-1" dirty="0" err="1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variational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 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data assimilation problems // ESAIM: Control, Optimization 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and</a:t>
            </a:r>
            <a:r>
              <a:rPr lang="ru-RU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 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Calculus </a:t>
            </a:r>
            <a:r>
              <a:rPr lang="en-US" sz="16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of Variations, 2002, v.8, p.873-883.</a:t>
            </a:r>
            <a:endParaRPr lang="ru-RU" sz="1600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  <a:p>
            <a:pPr marL="540000" lvl="1" fontAlgn="auto">
              <a:spcBef>
                <a:spcPts val="0"/>
              </a:spcBef>
              <a:spcAft>
                <a:spcPts val="0"/>
              </a:spcAft>
              <a:buSzPct val="50000"/>
              <a:defRPr/>
            </a:pPr>
            <a:endParaRPr lang="ru-RU" sz="3200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</p:txBody>
      </p:sp>
      <p:sp>
        <p:nvSpPr>
          <p:cNvPr id="121" name="CustomShape 3"/>
          <p:cNvSpPr/>
          <p:nvPr/>
        </p:nvSpPr>
        <p:spPr>
          <a:xfrm>
            <a:off x="7391400" y="7175500"/>
            <a:ext cx="2352675" cy="40005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5D9C481-D368-4BD8-BA35-E93ADC40A941}" type="slidenum">
              <a:rPr lang="ru-RU" sz="1200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  <a:ea typeface="Noto Sans CJK SC Regular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</a:t>
            </a:fld>
            <a:endParaRPr lang="ru-RU" sz="1990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0638" y="1612900"/>
            <a:ext cx="7277100" cy="576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2" name="Picture 1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750" y="4763"/>
            <a:ext cx="1052513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9" name="TextShape 1"/>
          <p:cNvSpPr txBox="1"/>
          <p:nvPr/>
        </p:nvSpPr>
        <p:spPr>
          <a:xfrm>
            <a:off x="1223963" y="112713"/>
            <a:ext cx="8135937" cy="7080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Обзор существующих подходов</a:t>
            </a:r>
            <a:endParaRPr lang="ru-RU" sz="2800" b="1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</p:txBody>
      </p:sp>
      <p:sp>
        <p:nvSpPr>
          <p:cNvPr id="120" name="TextShape 2"/>
          <p:cNvSpPr txBox="1"/>
          <p:nvPr/>
        </p:nvSpPr>
        <p:spPr>
          <a:xfrm>
            <a:off x="792163" y="1055688"/>
            <a:ext cx="8567737" cy="53276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5"/>
              </a:buBlip>
              <a:defRPr/>
            </a:pPr>
            <a:r>
              <a:rPr lang="ru-RU" sz="32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Вариационные</a:t>
            </a:r>
          </a:p>
          <a:p>
            <a:pPr marL="864000" lvl="1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5"/>
              </a:buBlip>
              <a:defRPr/>
            </a:pPr>
            <a:endParaRPr lang="ru-RU" sz="3200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</p:txBody>
      </p:sp>
      <p:sp>
        <p:nvSpPr>
          <p:cNvPr id="121" name="CustomShape 3"/>
          <p:cNvSpPr/>
          <p:nvPr/>
        </p:nvSpPr>
        <p:spPr>
          <a:xfrm>
            <a:off x="7391400" y="7175500"/>
            <a:ext cx="2352675" cy="40005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1621044-F630-49E6-A43D-B33B35D1722B}" type="slidenum">
              <a:rPr lang="ru-RU" sz="1200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  <a:ea typeface="Noto Sans CJK SC Regular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</a:t>
            </a:fld>
            <a:endParaRPr lang="ru-RU" sz="1990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Picture 1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0" y="4763"/>
            <a:ext cx="1052513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9" name="TextShape 1"/>
          <p:cNvSpPr txBox="1"/>
          <p:nvPr/>
        </p:nvSpPr>
        <p:spPr>
          <a:xfrm>
            <a:off x="1223963" y="112713"/>
            <a:ext cx="8135937" cy="7080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Обзор существующих подходов</a:t>
            </a:r>
            <a:endParaRPr lang="ru-RU" sz="2800" b="1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</p:txBody>
      </p:sp>
      <p:sp>
        <p:nvSpPr>
          <p:cNvPr id="120" name="TextShape 2"/>
          <p:cNvSpPr txBox="1"/>
          <p:nvPr/>
        </p:nvSpPr>
        <p:spPr>
          <a:xfrm>
            <a:off x="1008063" y="1079500"/>
            <a:ext cx="8567737" cy="532923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r>
              <a:rPr lang="ru-RU" sz="32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Вариационные</a:t>
            </a:r>
            <a:endParaRPr lang="ru-RU" sz="3200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  <a:p>
            <a:pPr marL="864000" lvl="1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r>
              <a:rPr lang="ru-RU" sz="3200" spc="-1" dirty="0" err="1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Weak</a:t>
            </a:r>
            <a:r>
              <a:rPr lang="ru-RU" sz="32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 </a:t>
            </a:r>
            <a:r>
              <a:rPr lang="ru-RU" sz="32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4DVar – правка начальных и граничных условий совместно</a:t>
            </a:r>
            <a:endParaRPr lang="ru-RU" sz="3200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  <a:p>
            <a:pPr marL="864000" lvl="1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r>
              <a:rPr lang="ru-RU" sz="3200" spc="-1" dirty="0" err="1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Strong</a:t>
            </a:r>
            <a:r>
              <a:rPr lang="ru-RU" sz="32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 </a:t>
            </a:r>
            <a:r>
              <a:rPr lang="ru-RU" sz="32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4DVar – правка только начальных условий, при этом находится оптимальный вариант решения линеаризованной задачи </a:t>
            </a:r>
            <a:endParaRPr lang="ru-RU" sz="3200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  <a:p>
            <a:pPr marL="864000" lvl="1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r>
              <a:rPr lang="ru-RU" sz="32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3DVar – усвоение только в рамках одного среза по времени</a:t>
            </a:r>
            <a:endParaRPr lang="ru-RU" sz="3200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  <a:p>
            <a:pPr marL="864000" lvl="1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r>
              <a:rPr lang="ru-RU" sz="32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4DPSAS – метод множественных траекторий (решений) модели</a:t>
            </a:r>
            <a:endParaRPr lang="ru-RU" sz="3200" spc="-1" dirty="0">
              <a:solidFill>
                <a:schemeClr val="accent2">
                  <a:lumMod val="40000"/>
                  <a:lumOff val="60000"/>
                </a:schemeClr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</p:txBody>
      </p:sp>
      <p:sp>
        <p:nvSpPr>
          <p:cNvPr id="121" name="CustomShape 3"/>
          <p:cNvSpPr/>
          <p:nvPr/>
        </p:nvSpPr>
        <p:spPr>
          <a:xfrm>
            <a:off x="7391400" y="7175500"/>
            <a:ext cx="2352675" cy="40005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1345AC5-2446-46B0-B0FF-62C440920266}" type="slidenum">
              <a:rPr lang="ru-RU" sz="1200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  <a:ea typeface="Noto Sans CJK SC Regular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</a:t>
            </a:fld>
            <a:endParaRPr lang="ru-RU" sz="1990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3" name="Picture 1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0" y="4763"/>
            <a:ext cx="1052513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" name="TextShape 1"/>
          <p:cNvSpPr txBox="1"/>
          <p:nvPr/>
        </p:nvSpPr>
        <p:spPr>
          <a:xfrm>
            <a:off x="1223963" y="80963"/>
            <a:ext cx="8783637" cy="7715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Усвоение данных с использованием генетического алгоритма</a:t>
            </a:r>
            <a:endParaRPr lang="ru-RU" sz="2000" b="1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</p:txBody>
      </p:sp>
      <p:sp>
        <p:nvSpPr>
          <p:cNvPr id="124" name="TextShape 2"/>
          <p:cNvSpPr txBox="1"/>
          <p:nvPr/>
        </p:nvSpPr>
        <p:spPr>
          <a:xfrm>
            <a:off x="71438" y="1152525"/>
            <a:ext cx="3384550" cy="61912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864000" lvl="1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r>
              <a:rPr lang="ru-RU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Траектории движения </a:t>
            </a:r>
            <a:r>
              <a:rPr lang="ru-RU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буев-дрифтеров</a:t>
            </a:r>
          </a:p>
          <a:p>
            <a:pPr marL="864000" lvl="1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endParaRPr lang="ru-RU" sz="2400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  <a:p>
            <a:pPr marL="864000" lvl="1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r>
              <a:rPr lang="ru-RU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Усваивались течения и ветер в модели дрейфа </a:t>
            </a:r>
            <a:r>
              <a:rPr lang="ru-RU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буев</a:t>
            </a:r>
          </a:p>
          <a:p>
            <a:pPr marL="864000" lvl="1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endParaRPr lang="ru-RU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  <a:p>
            <a:pPr marL="864000" lvl="1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r>
              <a:rPr lang="ru-RU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Изменялись 4 </a:t>
            </a:r>
            <a:r>
              <a:rPr lang="ru-RU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параметра</a:t>
            </a:r>
          </a:p>
          <a:p>
            <a:pPr marL="864000" lvl="1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endParaRPr lang="ru-RU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  <a:p>
            <a:pPr marL="864000" lvl="1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r>
              <a:rPr lang="ru-RU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Результаты показали достаточно точную сходимость в случае фиксации коэффициентов в обширном регионе Охотского моря</a:t>
            </a:r>
          </a:p>
        </p:txBody>
      </p:sp>
      <p:sp>
        <p:nvSpPr>
          <p:cNvPr id="125" name="CustomShape 3"/>
          <p:cNvSpPr/>
          <p:nvPr/>
        </p:nvSpPr>
        <p:spPr>
          <a:xfrm>
            <a:off x="7391400" y="7175500"/>
            <a:ext cx="2352675" cy="40005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E46E46E-429D-4516-B1C2-79D28C2D36DC}" type="slidenum">
              <a:rPr lang="ru-RU" sz="1200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  <a:ea typeface="Noto Sans CJK SC Regular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8</a:t>
            </a:fld>
            <a:endParaRPr lang="ru-RU" sz="1990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26" name="CustomShape 4"/>
          <p:cNvSpPr/>
          <p:nvPr/>
        </p:nvSpPr>
        <p:spPr>
          <a:xfrm>
            <a:off x="4103688" y="6596063"/>
            <a:ext cx="5748337" cy="24447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синим цветом – траектория буя-дрифтера, красным — модельного буя</a:t>
            </a:r>
            <a:endParaRPr lang="ru-RU" sz="1990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27" name="CustomShape 5"/>
          <p:cNvSpPr/>
          <p:nvPr/>
        </p:nvSpPr>
        <p:spPr>
          <a:xfrm>
            <a:off x="4248150" y="3444875"/>
            <a:ext cx="5903913" cy="2159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Noto Sans CJK SC Regular"/>
              </a:rPr>
              <a:t>Траектория движения буя с учётом течений и ветра (слева)  и с учётом только течений (справа), </a:t>
            </a:r>
            <a:endParaRPr lang="ru-RU" sz="1990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5427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10025" y="720725"/>
            <a:ext cx="2973388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0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10388" y="720725"/>
            <a:ext cx="2952750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1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87788" y="3660775"/>
            <a:ext cx="3095625" cy="286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2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11975" y="3697288"/>
            <a:ext cx="304165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Picture 1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0" y="4763"/>
            <a:ext cx="1052513" cy="75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" name="TextShape 1"/>
          <p:cNvSpPr txBox="1"/>
          <p:nvPr/>
        </p:nvSpPr>
        <p:spPr>
          <a:xfrm>
            <a:off x="1223963" y="112713"/>
            <a:ext cx="8135937" cy="7080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Генетический алгоритм</a:t>
            </a:r>
          </a:p>
        </p:txBody>
      </p:sp>
      <p:sp>
        <p:nvSpPr>
          <p:cNvPr id="134" name="TextShape 2"/>
          <p:cNvSpPr txBox="1"/>
          <p:nvPr/>
        </p:nvSpPr>
        <p:spPr>
          <a:xfrm>
            <a:off x="1008063" y="1079500"/>
            <a:ext cx="8567737" cy="60483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r>
              <a:rPr lang="ru-RU" sz="24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Генетический алгоритм основан на принципах эфолюционного моделирования и делится на несколько этапов (субалгоритмов</a:t>
            </a:r>
            <a:r>
              <a:rPr lang="ru-RU" sz="24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)</a:t>
            </a:r>
          </a:p>
          <a:p>
            <a:pPr marL="432000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endParaRPr lang="ru-RU" sz="2400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  <a:p>
            <a:pPr marL="889200" lvl="1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r>
              <a:rPr lang="ru-RU" sz="24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Подготовка</a:t>
            </a:r>
          </a:p>
          <a:p>
            <a:pPr marL="889200" lvl="1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endParaRPr lang="ru-RU" sz="2400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  <a:p>
            <a:pPr marL="889200" lvl="1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r>
              <a:rPr lang="ru-RU" sz="24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Генерация поколения</a:t>
            </a:r>
          </a:p>
          <a:p>
            <a:pPr marL="889200" lvl="1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endParaRPr lang="ru-RU" sz="2400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  <a:p>
            <a:pPr marL="1321200" lvl="2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r>
              <a:rPr lang="ru-RU" sz="24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Отбор с элитизмом</a:t>
            </a:r>
          </a:p>
          <a:p>
            <a:pPr marL="1321200" lvl="2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endParaRPr lang="ru-RU" sz="2400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  <a:p>
            <a:pPr marL="1321200" lvl="2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r>
              <a:rPr lang="ru-RU" sz="24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Скрещивание</a:t>
            </a:r>
          </a:p>
          <a:p>
            <a:pPr marL="1321200" lvl="2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endParaRPr lang="ru-RU" sz="2400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  <a:p>
            <a:pPr marL="1321200" lvl="2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r>
              <a:rPr lang="ru-RU" sz="24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Мутация</a:t>
            </a:r>
          </a:p>
          <a:p>
            <a:pPr marL="1321200" lvl="2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endParaRPr lang="ru-RU" sz="2400" spc="-1" dirty="0">
              <a:solidFill>
                <a:srgbClr val="333333"/>
              </a:solidFill>
              <a:uFill>
                <a:solidFill>
                  <a:srgbClr val="FFFFFF"/>
                </a:solidFill>
              </a:uFill>
              <a:latin typeface="Open Sans"/>
              <a:ea typeface="+mn-ea"/>
              <a:cs typeface="+mn-cs"/>
            </a:endParaRPr>
          </a:p>
          <a:p>
            <a:pPr marL="889200" lvl="1" indent="-324000" fontAlgn="auto">
              <a:spcBef>
                <a:spcPts val="0"/>
              </a:spcBef>
              <a:spcAft>
                <a:spcPts val="0"/>
              </a:spcAft>
              <a:buSzPct val="50000"/>
              <a:buFontTx/>
              <a:buBlip>
                <a:blip r:embed="rId3"/>
              </a:buBlip>
              <a:defRPr/>
            </a:pPr>
            <a:r>
              <a:rPr lang="ru-RU" sz="2400" spc="-1" dirty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Open Sans"/>
                <a:ea typeface="+mn-ea"/>
                <a:cs typeface="+mn-cs"/>
              </a:rPr>
              <a:t>Генерация следующего поколения</a:t>
            </a:r>
          </a:p>
        </p:txBody>
      </p:sp>
      <p:sp>
        <p:nvSpPr>
          <p:cNvPr id="135" name="CustomShape 3"/>
          <p:cNvSpPr/>
          <p:nvPr/>
        </p:nvSpPr>
        <p:spPr>
          <a:xfrm>
            <a:off x="7391400" y="7175500"/>
            <a:ext cx="2352675" cy="40005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17CF3A7-9FC9-42CA-9344-E04C6EE29E39}" type="slidenum">
              <a:rPr lang="ru-RU" sz="1200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  <a:ea typeface="Noto Sans CJK SC Regular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9</a:t>
            </a:fld>
            <a:endParaRPr lang="ru-RU" sz="1990" spc="-1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295</TotalTime>
  <Words>1260</Words>
  <Application>Microsoft Office PowerPoint</Application>
  <PresentationFormat>Произвольный</PresentationFormat>
  <Paragraphs>144</Paragraphs>
  <Slides>19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Шаблон оформления</vt:lpstr>
      </vt:variant>
      <vt:variant>
        <vt:i4>28</vt:i4>
      </vt:variant>
      <vt:variant>
        <vt:lpstr>Заголовки слайдов</vt:lpstr>
      </vt:variant>
      <vt:variant>
        <vt:i4>19</vt:i4>
      </vt:variant>
    </vt:vector>
  </HeadingPairs>
  <TitlesOfParts>
    <vt:vector size="55" baseType="lpstr">
      <vt:lpstr>Arial</vt:lpstr>
      <vt:lpstr>DejaVu Sans</vt:lpstr>
      <vt:lpstr>Calibri</vt:lpstr>
      <vt:lpstr>Times New Roman</vt:lpstr>
      <vt:lpstr>Open Sans</vt:lpstr>
      <vt:lpstr>Droid Sans Fallback</vt:lpstr>
      <vt:lpstr>Wingdings</vt:lpstr>
      <vt:lpstr>Noto Sans CJK SC Regular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Игорь</dc:creator>
  <dc:description/>
  <cp:lastModifiedBy>Novikova</cp:lastModifiedBy>
  <cp:revision>82</cp:revision>
  <dcterms:created xsi:type="dcterms:W3CDTF">2017-06-27T13:56:18Z</dcterms:created>
  <dcterms:modified xsi:type="dcterms:W3CDTF">2017-10-31T23:11:21Z</dcterms:modified>
  <dc:language>ru-RU</dc:language>
</cp:coreProperties>
</file>