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9" r:id="rId4"/>
    <p:sldId id="271" r:id="rId5"/>
    <p:sldId id="258" r:id="rId6"/>
    <p:sldId id="259" r:id="rId7"/>
    <p:sldId id="261" r:id="rId8"/>
    <p:sldId id="260" r:id="rId9"/>
    <p:sldId id="263" r:id="rId10"/>
    <p:sldId id="265" r:id="rId11"/>
    <p:sldId id="264" r:id="rId12"/>
    <p:sldId id="262" r:id="rId13"/>
    <p:sldId id="268" r:id="rId14"/>
    <p:sldId id="267" r:id="rId15"/>
    <p:sldId id="270" r:id="rId16"/>
    <p:sldId id="266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-14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9C2F37-B39E-4ABC-955F-7D995DE0F1F4}" type="datetimeFigureOut">
              <a:rPr lang="ru-RU"/>
              <a:pPr>
                <a:defRPr/>
              </a:pPr>
              <a:t>01.11.2017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8860D-D9F3-4C56-8377-8BFFEDD05C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D1758-68B8-4C1E-93B3-B32C3842A3F1}" type="datetimeFigureOut">
              <a:rPr lang="ru-RU"/>
              <a:pPr>
                <a:defRPr/>
              </a:pPr>
              <a:t>01.11.2017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7AC16A-D587-4CD0-93E3-9803D93945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6B1D4-1B8D-41E2-AAB7-B243927D1519}" type="datetimeFigureOut">
              <a:rPr lang="ru-RU"/>
              <a:pPr>
                <a:defRPr/>
              </a:pPr>
              <a:t>01.11.2017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B646AE-B408-4BE1-A74E-FF6A0A9529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4DA85-B95A-4E37-BD72-0895C473D8C7}" type="datetimeFigureOut">
              <a:rPr lang="ru-RU"/>
              <a:pPr>
                <a:defRPr/>
              </a:pPr>
              <a:t>01.11.2017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D218C5-B8CB-4B9F-BF44-36E110B972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E068FA-DD2A-434D-8F3C-4E3A08801C0E}" type="datetimeFigureOut">
              <a:rPr lang="ru-RU"/>
              <a:pPr>
                <a:defRPr/>
              </a:pPr>
              <a:t>01.11.2017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2914BC-5CF9-4891-A6A6-95434A0877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A5479-B433-46C4-83C5-9D107DD2B4EB}" type="datetimeFigureOut">
              <a:rPr lang="ru-RU"/>
              <a:pPr>
                <a:defRPr/>
              </a:pPr>
              <a:t>01.11.2017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BF781A-A15A-4A51-80BD-94C8317EF6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7E9CBA-99B5-4B65-9AB1-706743C869FD}" type="datetimeFigureOut">
              <a:rPr lang="ru-RU"/>
              <a:pPr>
                <a:defRPr/>
              </a:pPr>
              <a:t>01.11.2017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57EEF-132C-4A0D-92C6-D556DF6DAD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00FFD4-4D42-4AD1-80ED-77F5C90D2019}" type="datetimeFigureOut">
              <a:rPr lang="ru-RU"/>
              <a:pPr>
                <a:defRPr/>
              </a:pPr>
              <a:t>01.11.2017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70FE88-FF86-4C2F-B7DD-F16B7CDA85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B88C92-4024-4AB0-9887-B88EF60F3A8D}" type="datetimeFigureOut">
              <a:rPr lang="ru-RU"/>
              <a:pPr>
                <a:defRPr/>
              </a:pPr>
              <a:t>01.11.2017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873D5D-C18A-458D-B9AC-434AF64C58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7040BB-1339-479E-AA6F-E7070CC769F2}" type="datetimeFigureOut">
              <a:rPr lang="ru-RU"/>
              <a:pPr>
                <a:defRPr/>
              </a:pPr>
              <a:t>01.11.2017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6FE08A-993A-4F5B-91AD-D752545BE4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7D6CD-7EC4-4784-B928-C008AB01BA56}" type="datetimeFigureOut">
              <a:rPr lang="ru-RU"/>
              <a:pPr>
                <a:defRPr/>
              </a:pPr>
              <a:t>01.11.2017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284341-9975-4018-9DA3-7EA2C90903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529B358-8BF7-43B3-81CC-A55E3F778544}" type="datetimeFigureOut">
              <a:rPr lang="ru-RU"/>
              <a:pPr>
                <a:defRPr/>
              </a:pPr>
              <a:t>01.11.2017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CDDBEDF-CDB8-4D7E-ABE4-4E370E9DDA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74" r:id="rId9"/>
    <p:sldLayoutId id="2147483665" r:id="rId10"/>
    <p:sldLayoutId id="2147483664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samchenco@poi.dvo.ru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mailto:samchenco@poi.dvo.ru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3343284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cap="all" dirty="0" smtClean="0"/>
              <a:t>Изучение влияния гидрофизических процессов на формирование осадочных волн на шельфе залива Петра Великого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500" y="4572000"/>
            <a:ext cx="7854950" cy="1752600"/>
          </a:xfrm>
        </p:spPr>
        <p:txBody>
          <a:bodyPr/>
          <a:lstStyle/>
          <a:p>
            <a:pPr marR="0"/>
            <a:r>
              <a:rPr lang="ru-RU" u="sng" smtClean="0"/>
              <a:t>Самченко А.Н.</a:t>
            </a:r>
            <a:r>
              <a:rPr lang="ru-RU" smtClean="0"/>
              <a:t>, Новотрясов В.В., Ярощук И.О.</a:t>
            </a:r>
            <a:br>
              <a:rPr lang="ru-RU" smtClean="0"/>
            </a:br>
            <a:r>
              <a:rPr lang="ru-RU" b="1" smtClean="0"/>
              <a:t> </a:t>
            </a: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ТОИ ДВО РАН,</a:t>
            </a:r>
            <a:br>
              <a:rPr lang="ru-RU" smtClean="0"/>
            </a:br>
            <a:r>
              <a:rPr lang="en-US" u="sng" smtClean="0">
                <a:hlinkClick r:id="rId2"/>
              </a:rPr>
              <a:t>samchenco</a:t>
            </a:r>
            <a:r>
              <a:rPr lang="ru-RU" u="sng" smtClean="0">
                <a:hlinkClick r:id="rId2"/>
              </a:rPr>
              <a:t>@</a:t>
            </a:r>
            <a:r>
              <a:rPr lang="en-US" u="sng" smtClean="0">
                <a:hlinkClick r:id="rId2"/>
              </a:rPr>
              <a:t>poi</a:t>
            </a:r>
            <a:r>
              <a:rPr lang="ru-RU" u="sng" smtClean="0">
                <a:hlinkClick r:id="rId2"/>
              </a:rPr>
              <a:t>.</a:t>
            </a:r>
            <a:r>
              <a:rPr lang="en-US" u="sng" smtClean="0">
                <a:hlinkClick r:id="rId2"/>
              </a:rPr>
              <a:t>dvo</a:t>
            </a:r>
            <a:r>
              <a:rPr lang="ru-RU" u="sng" smtClean="0">
                <a:hlinkClick r:id="rId2"/>
              </a:rPr>
              <a:t>.</a:t>
            </a:r>
            <a:r>
              <a:rPr lang="en-US" u="sng" smtClean="0">
                <a:hlinkClick r:id="rId2"/>
              </a:rPr>
              <a:t>ru</a:t>
            </a:r>
            <a:endParaRPr lang="ru-RU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smtClean="0"/>
              <a:t>Излучатели электромагнитного типа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R-35: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/>
              <a:t>Полоса частот - 25-40 Гц.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/>
              <a:t>Раб. глубина погружения - до 20 м.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/>
              <a:t>Мощность на 1 м - до 1 кПа.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R-22: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/>
              <a:t>Полоса частот - 19-26 Гц.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/>
              <a:t>Раб. глубина погружения - до 40 м.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/>
              <a:t>Мощность на 1 м - до 10 кПа.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R-240: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/>
              <a:t>Полоса частот - 230-270 Гц.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/>
              <a:t>Раб. глубина погружения - до 25 м.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/>
              <a:t>Мощность на 1 м - до 3,7 кПа.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Донная акустическая станция</a:t>
            </a:r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143500" y="2500313"/>
            <a:ext cx="3773488" cy="3433762"/>
          </a:xfrm>
        </p:spPr>
      </p:pic>
      <p:sp>
        <p:nvSpPr>
          <p:cNvPr id="23555" name="Прямоугольник 4"/>
          <p:cNvSpPr>
            <a:spLocks noChangeArrowheads="1"/>
          </p:cNvSpPr>
          <p:nvPr/>
        </p:nvSpPr>
        <p:spPr bwMode="auto">
          <a:xfrm>
            <a:off x="500063" y="1928813"/>
            <a:ext cx="4572000" cy="369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onstantia" pitchFamily="18" charset="0"/>
              </a:rPr>
              <a:t>Частотный диапазон - 15 -1500 Гц</a:t>
            </a:r>
          </a:p>
          <a:p>
            <a:r>
              <a:rPr lang="ru-RU">
                <a:latin typeface="Constantia" pitchFamily="18" charset="0"/>
              </a:rPr>
              <a:t>Частота дискретизации - до 9 КГц</a:t>
            </a:r>
          </a:p>
          <a:p>
            <a:r>
              <a:rPr lang="ru-RU">
                <a:latin typeface="Constantia" pitchFamily="18" charset="0"/>
              </a:rPr>
              <a:t>Динамический диапазон - 110 дБ</a:t>
            </a:r>
          </a:p>
          <a:p>
            <a:r>
              <a:rPr lang="ru-RU">
                <a:latin typeface="Constantia" pitchFamily="18" charset="0"/>
              </a:rPr>
              <a:t>Чувствительность гидрофона - 35 мВ/Па</a:t>
            </a:r>
          </a:p>
          <a:p>
            <a:r>
              <a:rPr lang="ru-RU">
                <a:latin typeface="Constantia" pitchFamily="18" charset="0"/>
              </a:rPr>
              <a:t>Уровень собственных шумов гидрофона - 85мкПа/Гц1/2</a:t>
            </a:r>
          </a:p>
          <a:p>
            <a:r>
              <a:rPr lang="ru-RU">
                <a:latin typeface="Constantia" pitchFamily="18" charset="0"/>
              </a:rPr>
              <a:t>Автономность - до 14 суток (в стандартном исполнении) и более.</a:t>
            </a:r>
          </a:p>
          <a:p>
            <a:r>
              <a:rPr lang="ru-RU">
                <a:latin typeface="Constantia" pitchFamily="18" charset="0"/>
              </a:rPr>
              <a:t>Оснащение: - АЦП ADS 1252, 24-разряда, сигма-дельта;</a:t>
            </a:r>
          </a:p>
          <a:p>
            <a:r>
              <a:rPr lang="ru-RU">
                <a:latin typeface="Constantia" pitchFamily="18" charset="0"/>
              </a:rPr>
              <a:t>- кварцевый генератор “ГК193TC” с номинальной частотой 16 МГц</a:t>
            </a:r>
          </a:p>
          <a:p>
            <a:r>
              <a:rPr lang="ru-RU">
                <a:latin typeface="Constantia" pitchFamily="18" charset="0"/>
              </a:rPr>
              <a:t>     (рассогласование составляет 5 мс/сут.).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4578" name="Содержимое 3" descr="Рисунок1НЧ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8625" y="1143000"/>
            <a:ext cx="8429625" cy="5214938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560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5603" name="Picture 2" descr="C:\Users\Саня\Documents\РАБОТА\Работы\2015\ПИР\Рисунок 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2000250"/>
            <a:ext cx="7643813" cy="346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662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6627" name="Picture 2" descr="C:\Users\Саня\Documents\РАБОТА\Работы\2015\ПИР\Рисунок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1000125"/>
            <a:ext cx="7000875" cy="538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7650" name="Picture 2" descr="C:\Users\Саня\Documents\РАБОТА\Работы\2016\ВоенПлакат\22-33Модел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1214438"/>
            <a:ext cx="8643937" cy="528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Заголовок 1"/>
          <p:cNvSpPr>
            <a:spLocks noGrp="1"/>
          </p:cNvSpPr>
          <p:nvPr>
            <p:ph type="title"/>
          </p:nvPr>
        </p:nvSpPr>
        <p:spPr>
          <a:xfrm>
            <a:off x="457200" y="571500"/>
            <a:ext cx="8229600" cy="857250"/>
          </a:xfrm>
        </p:spPr>
        <p:txBody>
          <a:bodyPr/>
          <a:lstStyle/>
          <a:p>
            <a:pPr algn="ctr"/>
            <a:r>
              <a:rPr lang="ru-RU" sz="3200" smtClean="0"/>
              <a:t>Модель интенсивности акустического поля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Содержимое 3" descr="Submarine160812-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214313"/>
            <a:ext cx="9144000" cy="7072313"/>
          </a:xfrm>
        </p:spPr>
      </p:pic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1357313" y="2643188"/>
            <a:ext cx="6586537" cy="1143000"/>
          </a:xfrm>
        </p:spPr>
        <p:txBody>
          <a:bodyPr/>
          <a:lstStyle/>
          <a:p>
            <a:r>
              <a:rPr lang="ru-RU" smtClean="0"/>
              <a:t>Спасибо за внимание!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Содержимое 3" descr="Рисунок1-доклад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00125" y="571500"/>
            <a:ext cx="6327775" cy="600075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>
          <a:xfrm>
            <a:off x="3929063" y="357188"/>
            <a:ext cx="4471987" cy="938212"/>
          </a:xfrm>
        </p:spPr>
        <p:txBody>
          <a:bodyPr/>
          <a:lstStyle/>
          <a:p>
            <a:r>
              <a:rPr lang="ru-RU" smtClean="0"/>
              <a:t>Термогирлянды</a:t>
            </a:r>
          </a:p>
        </p:txBody>
      </p:sp>
      <p:sp>
        <p:nvSpPr>
          <p:cNvPr id="15362" name="Содержимое 2"/>
          <p:cNvSpPr>
            <a:spLocks noGrp="1"/>
          </p:cNvSpPr>
          <p:nvPr>
            <p:ph idx="1"/>
          </p:nvPr>
        </p:nvSpPr>
        <p:spPr>
          <a:xfrm>
            <a:off x="3643313" y="1357313"/>
            <a:ext cx="4972050" cy="5286375"/>
          </a:xfrm>
        </p:spPr>
        <p:txBody>
          <a:bodyPr/>
          <a:lstStyle/>
          <a:p>
            <a:r>
              <a:rPr lang="ru-RU" sz="2400" smtClean="0"/>
              <a:t>1. Термодатчики с</a:t>
            </a:r>
          </a:p>
          <a:p>
            <a:pPr>
              <a:buFont typeface="Wingdings 2" pitchFamily="18" charset="2"/>
              <a:buNone/>
            </a:pPr>
            <a:r>
              <a:rPr lang="ru-RU" sz="2400" smtClean="0"/>
              <a:t>   разрешением 0.1 </a:t>
            </a:r>
            <a:r>
              <a:rPr lang="ru-RU" sz="2400" baseline="30000" smtClean="0"/>
              <a:t>0</a:t>
            </a:r>
            <a:r>
              <a:rPr lang="ru-RU" sz="2400" smtClean="0"/>
              <a:t>С</a:t>
            </a:r>
          </a:p>
          <a:p>
            <a:r>
              <a:rPr lang="ru-RU" sz="2400" smtClean="0"/>
              <a:t>2. Датчики давления с</a:t>
            </a:r>
          </a:p>
          <a:p>
            <a:pPr>
              <a:buFont typeface="Wingdings 2" pitchFamily="18" charset="2"/>
              <a:buNone/>
            </a:pPr>
            <a:r>
              <a:rPr lang="ru-RU" sz="2400" smtClean="0"/>
              <a:t> разрешением 0,01% d</a:t>
            </a:r>
          </a:p>
          <a:p>
            <a:pPr>
              <a:buFont typeface="Wingdings 2" pitchFamily="18" charset="2"/>
              <a:buNone/>
            </a:pPr>
            <a:r>
              <a:rPr lang="ru-RU" sz="2400" smtClean="0"/>
              <a:t>(d - глубина постановки)</a:t>
            </a:r>
          </a:p>
          <a:p>
            <a:r>
              <a:rPr lang="ru-RU" sz="2400" smtClean="0"/>
              <a:t>3. Буй натяжения</a:t>
            </a:r>
          </a:p>
          <a:p>
            <a:r>
              <a:rPr lang="ru-RU" sz="2400" smtClean="0"/>
              <a:t>4. Буйки надводные</a:t>
            </a:r>
          </a:p>
          <a:p>
            <a:r>
              <a:rPr lang="ru-RU" sz="2400" smtClean="0"/>
              <a:t>5. Контейнер с приборами и АКБ</a:t>
            </a:r>
          </a:p>
          <a:p>
            <a:r>
              <a:rPr lang="ru-RU" sz="2400" smtClean="0"/>
              <a:t>6. Автономные датчики температуры и давления.</a:t>
            </a:r>
          </a:p>
          <a:p>
            <a:r>
              <a:rPr lang="ru-RU" sz="2400" smtClean="0"/>
              <a:t>7. Груз - якорь.</a:t>
            </a:r>
          </a:p>
        </p:txBody>
      </p:sp>
      <p:pic>
        <p:nvPicPr>
          <p:cNvPr id="15363" name="Picture 2" descr="C:\Users\Саня\Documents\РАБОТА\Работы\2015\Воентв\Fig2-Strings1507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1000125"/>
            <a:ext cx="3122613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6350"/>
            <a:ext cx="9144000" cy="686435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295400"/>
          </a:xfrm>
        </p:spPr>
        <p:txBody>
          <a:bodyPr/>
          <a:lstStyle/>
          <a:p>
            <a:pPr algn="ctr"/>
            <a:r>
              <a:rPr lang="ru-RU" sz="2800" smtClean="0"/>
              <a:t>Высокочастотный участок нормированных на максимальное значение спектров вертикальных смещений пикноклина</a:t>
            </a:r>
          </a:p>
        </p:txBody>
      </p:sp>
      <p:pic>
        <p:nvPicPr>
          <p:cNvPr id="17410" name="Содержимое 3" descr="Рисунок1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00125" y="1928813"/>
            <a:ext cx="6715125" cy="4357687"/>
          </a:xfrm>
        </p:spPr>
      </p:pic>
      <p:sp>
        <p:nvSpPr>
          <p:cNvPr id="17411" name="Прямоугольник 4"/>
          <p:cNvSpPr>
            <a:spLocks noChangeArrowheads="1"/>
          </p:cNvSpPr>
          <p:nvPr/>
        </p:nvSpPr>
        <p:spPr bwMode="auto">
          <a:xfrm>
            <a:off x="1285875" y="6211888"/>
            <a:ext cx="65008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onstantia" pitchFamily="18" charset="0"/>
              </a:rPr>
              <a:t>Гидрологический эксперимент проведен 16 октября 2012 года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724025"/>
          </a:xfrm>
        </p:spPr>
        <p:txBody>
          <a:bodyPr/>
          <a:lstStyle/>
          <a:p>
            <a:r>
              <a:rPr lang="ru-RU" sz="2400" smtClean="0"/>
              <a:t>Фазовая скорость линейных ВГВ Сф с периодом 12.4 часа, параметры квадратичной и кубичной нелинейности на гидрологическом разрезе 16 октября 2012 года.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63" y="3000375"/>
          <a:ext cx="8186737" cy="3208338"/>
        </p:xfrm>
        <a:graphic>
          <a:graphicData uri="http://schemas.openxmlformats.org/drawingml/2006/table">
            <a:tbl>
              <a:tblPr/>
              <a:tblGrid>
                <a:gridCol w="1363662"/>
                <a:gridCol w="1365250"/>
                <a:gridCol w="1363663"/>
                <a:gridCol w="1365250"/>
                <a:gridCol w="1363662"/>
                <a:gridCol w="1365250"/>
              </a:tblGrid>
              <a:tr h="534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 ст.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r>
                        <a:rPr kumimoji="0" lang="ru-RU" sz="16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мс</a:t>
                      </a:r>
                      <a:r>
                        <a:rPr kumimoji="0" lang="en-US" sz="16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-1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ymbol" pitchFamily="18" charset="2"/>
                          <a:ea typeface="Times New Roman" pitchFamily="18" charset="0"/>
                          <a:cs typeface="Symbol" pitchFamily="18" charset="2"/>
                        </a:rPr>
                        <a:t>a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Symbol" pitchFamily="18" charset="2"/>
                        </a:rPr>
                        <a:t>,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Symbol" pitchFamily="18" charset="2"/>
                        </a:rPr>
                        <a:t>c</a:t>
                      </a:r>
                      <a:r>
                        <a:rPr kumimoji="0" lang="ru-RU" sz="16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Symbol" pitchFamily="18" charset="2"/>
                        </a:rPr>
                        <a:t>-1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ymbol" pitchFamily="18" charset="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ymbol" pitchFamily="18" charset="2"/>
                          <a:ea typeface="Times New Roman" pitchFamily="18" charset="0"/>
                          <a:cs typeface="Symbol" pitchFamily="18" charset="2"/>
                        </a:rPr>
                        <a:t>b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ymbol" pitchFamily="18" charset="2"/>
                          <a:ea typeface="Times New Roman" pitchFamily="18" charset="0"/>
                          <a:cs typeface="Symbol" pitchFamily="18" charset="2"/>
                        </a:rPr>
                        <a:t>,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Symbol" pitchFamily="18" charset="2"/>
                        </a:rPr>
                        <a:t>м</a:t>
                      </a:r>
                      <a:r>
                        <a:rPr kumimoji="0" lang="ru-RU" sz="16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Symbol" pitchFamily="18" charset="2"/>
                        </a:rPr>
                        <a:t>3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Symbol" pitchFamily="18" charset="2"/>
                        </a:rPr>
                        <a:t>c</a:t>
                      </a:r>
                      <a:r>
                        <a:rPr kumimoji="0" lang="en-US" sz="16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Symbol" pitchFamily="18" charset="2"/>
                        </a:rPr>
                        <a:t>-1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ymbol" pitchFamily="18" charset="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34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40.5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36.7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</a:tr>
              <a:tr h="534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36.7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</a:tr>
              <a:tr h="534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42.5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36.7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</a:tr>
              <a:tr h="534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47.5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36.7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</a:tr>
              <a:tr h="534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-0.021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142.3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</a:tr>
            </a:tbl>
          </a:graphicData>
        </a:graphic>
      </p:graphicFrame>
      <p:sp>
        <p:nvSpPr>
          <p:cNvPr id="5" name="Овал 4"/>
          <p:cNvSpPr/>
          <p:nvPr/>
        </p:nvSpPr>
        <p:spPr>
          <a:xfrm>
            <a:off x="5715000" y="3714750"/>
            <a:ext cx="1857375" cy="27146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3343284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cap="all" dirty="0" smtClean="0"/>
              <a:t>испытания низкочастотного гидроакустического излучателя в прибрежной зоне Японского моря.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500" y="4572000"/>
            <a:ext cx="7854950" cy="1752600"/>
          </a:xfrm>
        </p:spPr>
        <p:txBody>
          <a:bodyPr>
            <a:normAutofit/>
          </a:bodyPr>
          <a:lstStyle/>
          <a:p>
            <a:pPr marR="0">
              <a:lnSpc>
                <a:spcPct val="80000"/>
              </a:lnSpc>
            </a:pPr>
            <a:r>
              <a:rPr lang="ru-RU" u="sng" smtClean="0"/>
              <a:t>Самченко А.Н.</a:t>
            </a:r>
            <a:r>
              <a:rPr lang="ru-RU" smtClean="0"/>
              <a:t>, Пивоваров А.А., Швырев А.Н., Ярощук И.О.</a:t>
            </a:r>
            <a:br>
              <a:rPr lang="ru-RU" smtClean="0"/>
            </a:br>
            <a:r>
              <a:rPr lang="ru-RU" smtClean="0"/>
              <a:t> </a:t>
            </a:r>
            <a:br>
              <a:rPr lang="ru-RU" smtClean="0"/>
            </a:br>
            <a:r>
              <a:rPr lang="ru-RU" smtClean="0"/>
              <a:t>ТОИ ДВО РАН,</a:t>
            </a:r>
            <a:br>
              <a:rPr lang="ru-RU" smtClean="0"/>
            </a:br>
            <a:r>
              <a:rPr lang="en-US" u="sng" smtClean="0">
                <a:hlinkClick r:id="rId2"/>
              </a:rPr>
              <a:t>samchenco</a:t>
            </a:r>
            <a:r>
              <a:rPr lang="ru-RU" u="sng" smtClean="0">
                <a:hlinkClick r:id="rId2"/>
              </a:rPr>
              <a:t>@</a:t>
            </a:r>
            <a:r>
              <a:rPr lang="en-US" u="sng" smtClean="0">
                <a:hlinkClick r:id="rId2"/>
              </a:rPr>
              <a:t>poi</a:t>
            </a:r>
            <a:r>
              <a:rPr lang="ru-RU" u="sng" smtClean="0">
                <a:hlinkClick r:id="rId2"/>
              </a:rPr>
              <a:t>.</a:t>
            </a:r>
            <a:r>
              <a:rPr lang="en-US" u="sng" smtClean="0">
                <a:hlinkClick r:id="rId2"/>
              </a:rPr>
              <a:t>dvo</a:t>
            </a:r>
            <a:r>
              <a:rPr lang="ru-RU" u="sng" smtClean="0">
                <a:hlinkClick r:id="rId2"/>
              </a:rPr>
              <a:t>.</a:t>
            </a:r>
            <a:r>
              <a:rPr lang="en-US" u="sng" smtClean="0">
                <a:hlinkClick r:id="rId2"/>
              </a:rPr>
              <a:t>ru</a:t>
            </a:r>
            <a:endParaRPr lang="ru-RU" sz="240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Гидроакустический эксперимент</a:t>
            </a:r>
            <a:endParaRPr lang="ru-RU" dirty="0"/>
          </a:p>
        </p:txBody>
      </p:sp>
      <p:sp>
        <p:nvSpPr>
          <p:cNvPr id="2048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0483" name="Picture 2" descr="C:\Users\Саня\Documents\РАБОТА\GIS\2014\Октябрь\Акустика 07_10 (22,33,340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928813"/>
            <a:ext cx="6837363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Акустические излучатели</a:t>
            </a:r>
          </a:p>
        </p:txBody>
      </p:sp>
      <p:sp>
        <p:nvSpPr>
          <p:cNvPr id="2150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1507" name="Picture 2" descr="C:\Users\Саня\Documents\РАБОТА\Работы\2016\ВоенПлакат\Плакат2б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2571750"/>
            <a:ext cx="8255000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217</TotalTime>
  <Words>274</Words>
  <PresentationFormat>Экран (4:3)</PresentationFormat>
  <Paragraphs>79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16</vt:i4>
      </vt:variant>
    </vt:vector>
  </HeadingPairs>
  <TitlesOfParts>
    <vt:vector size="26" baseType="lpstr">
      <vt:lpstr>Constantia</vt:lpstr>
      <vt:lpstr>Arial</vt:lpstr>
      <vt:lpstr>Calibri</vt:lpstr>
      <vt:lpstr>Wingdings 2</vt:lpstr>
      <vt:lpstr>Times New Roman</vt:lpstr>
      <vt:lpstr>Symbol</vt:lpstr>
      <vt:lpstr>Поток</vt:lpstr>
      <vt:lpstr>Поток</vt:lpstr>
      <vt:lpstr>Поток</vt:lpstr>
      <vt:lpstr>Поток</vt:lpstr>
      <vt:lpstr>Слайд 1</vt:lpstr>
      <vt:lpstr>Слайд 2</vt:lpstr>
      <vt:lpstr>Термогирлянды</vt:lpstr>
      <vt:lpstr>Слайд 4</vt:lpstr>
      <vt:lpstr>Высокочастотный участок нормированных на максимальное значение спектров вертикальных смещений пикноклина</vt:lpstr>
      <vt:lpstr>Фазовая скорость линейных ВГВ Сф с периодом 12.4 часа, параметры квадратичной и кубичной нелинейности на гидрологическом разрезе 16 октября 2012 года.</vt:lpstr>
      <vt:lpstr>Слайд 7</vt:lpstr>
      <vt:lpstr>Гидроакустический эксперимент</vt:lpstr>
      <vt:lpstr>Акустические излучатели</vt:lpstr>
      <vt:lpstr>Излучатели электромагнитного типа</vt:lpstr>
      <vt:lpstr>Донная акустическая станция</vt:lpstr>
      <vt:lpstr>Слайд 12</vt:lpstr>
      <vt:lpstr>Слайд 13</vt:lpstr>
      <vt:lpstr>Слайд 14</vt:lpstr>
      <vt:lpstr>Модель интенсивности акустического поля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Изучение влияния гидрофизических процессов на формирование осадочных волн на шельфе залива Петра Великого  </dc:title>
  <dc:creator>Саня</dc:creator>
  <cp:lastModifiedBy>Novikova</cp:lastModifiedBy>
  <cp:revision>9</cp:revision>
  <dcterms:created xsi:type="dcterms:W3CDTF">2017-10-23T01:28:49Z</dcterms:created>
  <dcterms:modified xsi:type="dcterms:W3CDTF">2017-10-31T23:09:48Z</dcterms:modified>
</cp:coreProperties>
</file>