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2" r:id="rId4"/>
    <p:sldId id="273" r:id="rId5"/>
    <p:sldId id="258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74" r:id="rId14"/>
    <p:sldId id="269" r:id="rId15"/>
    <p:sldId id="270" r:id="rId16"/>
    <p:sldId id="271" r:id="rId17"/>
    <p:sldId id="275" r:id="rId18"/>
    <p:sldId id="26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734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11F176B-6385-441C-93F9-74697828890E}" type="datetimeFigureOut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65201FD-4A56-4D8A-9D7B-D785E6B10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3B53C-5480-43B0-A9C8-417C4EA9DCDC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B64A0-9598-4461-9C0E-70D4E0AD8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5CE02-7B22-4DCA-91AF-B19DAE2126FC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599BD-448F-4517-B244-28F4151B2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FCF0-EE68-437E-956D-72A8405A40B1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6595F-B831-4FF8-B254-40910E981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A3CF8-A9A6-4B3E-99D5-BA36D94DBCF0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A50CB-F250-491E-BC79-A88CA29E2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46DA-78C1-4421-A22B-C8D69B944B2C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F11AC-B494-4D39-9683-BDCFE1B13F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32D5-65BF-466F-AA4D-DD6A350DC629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682C-E3F4-437D-AC36-37311B11D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76E17-9D10-4A29-B3B1-02DF60B24CD1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C0E60-9277-4EC1-A1E5-543F1E4E3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B184-FD8E-49AD-A19D-814079B5DF94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9DB7F-0E8C-42D4-B06D-65CCB9153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3EE0B-332A-445A-A44A-840BF575EE23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7DA9-CE99-4BAE-9DB4-1DAF45C25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6B07F-248E-4564-8D76-F2CF3CD19033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71559-0B7A-49AA-A2B3-FE61F70B6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CECB7-C61D-4E78-BF48-BABEC3607971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4CB02-6B5D-4C10-AEF9-CF616B2B9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DEF1D4-3631-4D4B-8D81-49ABFE8CD7B1}" type="datetime1">
              <a:rPr lang="ru-RU"/>
              <a:pPr>
                <a:defRPr/>
              </a:pPr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AEEF3A-BC80-4DBE-8EDF-B4E9EB8E8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4213" y="2349500"/>
            <a:ext cx="7772400" cy="1470025"/>
          </a:xfrm>
        </p:spPr>
        <p:txBody>
          <a:bodyPr/>
          <a:lstStyle/>
          <a:p>
            <a:r>
              <a:rPr lang="ru-RU" sz="3600" smtClean="0"/>
              <a:t>Разработка технологии расчёта и прогноза параметров нефтяного пятна в случае аварийного разлива нефти на северном (магаданском) шельфе Охотского моря</a:t>
            </a:r>
          </a:p>
        </p:txBody>
      </p:sp>
      <p:pic>
        <p:nvPicPr>
          <p:cNvPr id="1433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250825" y="5300663"/>
            <a:ext cx="8424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Молданова У.Г., Батраков А.Г., Олейников И.С.</a:t>
            </a:r>
            <a:endParaRPr lang="ru-RU" baseline="30000">
              <a:latin typeface="Calibri" pitchFamily="34" charset="0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951163" y="6286500"/>
            <a:ext cx="32416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Владивосток, 2017 г.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CCBE5-7AEF-4AE9-B8DE-7A2DC04452EB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Поля данных для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SPILLMOD</a:t>
            </a:r>
            <a:endParaRPr lang="ru-RU" dirty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Файлы </a:t>
            </a:r>
            <a:r>
              <a:rPr lang="en-US" b="1" smtClean="0"/>
              <a:t>uv_YYYYMMDD.bin</a:t>
            </a:r>
            <a:r>
              <a:rPr lang="en-US" smtClean="0"/>
              <a:t> </a:t>
            </a:r>
            <a:r>
              <a:rPr lang="ru-RU" smtClean="0"/>
              <a:t>и </a:t>
            </a:r>
            <a:r>
              <a:rPr lang="en-US" b="1" smtClean="0"/>
              <a:t>wi_YYYYMMDD.bin</a:t>
            </a:r>
            <a:r>
              <a:rPr lang="en-US" smtClean="0"/>
              <a:t> </a:t>
            </a:r>
          </a:p>
          <a:p>
            <a:r>
              <a:rPr lang="ru-RU" smtClean="0"/>
              <a:t>121 поле данных следующего вида:</a:t>
            </a:r>
          </a:p>
          <a:p>
            <a:pPr lvl="1"/>
            <a:r>
              <a:rPr lang="ru-RU" smtClean="0"/>
              <a:t>Номер поля (4 байта)</a:t>
            </a:r>
          </a:p>
          <a:p>
            <a:pPr lvl="1"/>
            <a:r>
              <a:rPr lang="ru-RU" smtClean="0"/>
              <a:t>Поле из </a:t>
            </a:r>
            <a:r>
              <a:rPr lang="ru-RU" b="1" smtClean="0"/>
              <a:t>Nx*Ny</a:t>
            </a:r>
            <a:r>
              <a:rPr lang="ru-RU" smtClean="0"/>
              <a:t> элементов (2 байта каждый)</a:t>
            </a:r>
          </a:p>
          <a:p>
            <a:pPr lvl="1"/>
            <a:r>
              <a:rPr lang="ru-RU" smtClean="0"/>
              <a:t>Каждый элемент имеет единицы измерения </a:t>
            </a:r>
            <a:r>
              <a:rPr lang="ru-RU" b="1" i="1" smtClean="0"/>
              <a:t>см/с</a:t>
            </a:r>
            <a:r>
              <a:rPr lang="ru-RU" smtClean="0"/>
              <a:t> для приводного ветра и </a:t>
            </a:r>
            <a:r>
              <a:rPr lang="ru-RU" b="1" smtClean="0"/>
              <a:t>мм/с</a:t>
            </a:r>
            <a:r>
              <a:rPr lang="ru-RU" smtClean="0"/>
              <a:t> для течений</a:t>
            </a:r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995A09-6EE7-4B41-8E69-CAC3E1542336}" type="slidenum">
              <a:rPr lang="ru-RU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r>
              <a:rPr lang="ru-RU" smtClean="0"/>
              <a:t>Тестирование </a:t>
            </a:r>
            <a:r>
              <a:rPr lang="en-US" smtClean="0"/>
              <a:t>SPILLMOD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Путем многократного запуска модели разлива нефти SPILLMOD были выявлены следующие особенности: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Не запускается на сетках размерности меньше 1000х1000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При </a:t>
            </a:r>
            <a:r>
              <a:rPr lang="ru-RU" dirty="0" smtClean="0"/>
              <a:t>попадании </a:t>
            </a:r>
            <a:r>
              <a:rPr lang="ru-RU" dirty="0"/>
              <a:t>части нефти в область с нулевым ветром модель неявно прекращает </a:t>
            </a:r>
            <a:r>
              <a:rPr lang="ru-RU" dirty="0" smtClean="0"/>
              <a:t>расчет</a:t>
            </a:r>
            <a:endParaRPr lang="ru-RU" dirty="0"/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При использовании в </a:t>
            </a:r>
            <a:r>
              <a:rPr lang="ru-RU" dirty="0" err="1"/>
              <a:t>MapInfo</a:t>
            </a:r>
            <a:r>
              <a:rPr lang="ru-RU" dirty="0"/>
              <a:t> слоев карты с большим количеством полигонов не отображаются </a:t>
            </a:r>
            <a:r>
              <a:rPr lang="ru-RU" dirty="0" smtClean="0"/>
              <a:t>нефтяные пятна</a:t>
            </a:r>
            <a:endParaRPr lang="ru-RU" dirty="0"/>
          </a:p>
        </p:txBody>
      </p:sp>
      <p:pic>
        <p:nvPicPr>
          <p:cNvPr id="2457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1C8FE-55DA-4861-871A-D74658C7DF88}" type="slidenum">
              <a:rPr lang="ru-RU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Моделирование </a:t>
            </a:r>
            <a:br>
              <a:rPr lang="ru-RU" dirty="0" smtClean="0"/>
            </a:br>
            <a:r>
              <a:rPr lang="ru-RU" dirty="0" smtClean="0"/>
              <a:t>разливов нефти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000" dirty="0"/>
              <a:t>Реальным тестом являлось моделирование разлива нефти около города Холмск острова </a:t>
            </a:r>
            <a:r>
              <a:rPr lang="ru-RU" sz="4000" dirty="0" smtClean="0"/>
              <a:t>Сахалин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000" dirty="0" smtClean="0"/>
              <a:t>Синтетические тесты: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sz="3600" dirty="0" smtClean="0"/>
              <a:t>платформа </a:t>
            </a:r>
            <a:r>
              <a:rPr lang="ru-RU" sz="3600" dirty="0"/>
              <a:t>«</a:t>
            </a:r>
            <a:r>
              <a:rPr lang="ru-RU" sz="3600" dirty="0" err="1" smtClean="0"/>
              <a:t>Пильтун</a:t>
            </a:r>
            <a:r>
              <a:rPr lang="ru-RU" sz="3600" dirty="0" smtClean="0"/>
              <a:t>-</a:t>
            </a:r>
            <a:r>
              <a:rPr lang="ru-RU" sz="3600" dirty="0" err="1" smtClean="0"/>
              <a:t>Астохская</a:t>
            </a:r>
            <a:r>
              <a:rPr lang="ru-RU" sz="3600" dirty="0" smtClean="0"/>
              <a:t>-Б»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sz="3600" dirty="0"/>
              <a:t>о</a:t>
            </a:r>
            <a:r>
              <a:rPr lang="ru-RU" sz="3600" dirty="0" smtClean="0"/>
              <a:t>. </a:t>
            </a:r>
            <a:r>
              <a:rPr lang="ru-RU" sz="3600" dirty="0" err="1" smtClean="0"/>
              <a:t>Спафарьева</a:t>
            </a:r>
            <a:endParaRPr lang="ru-RU" sz="3600" dirty="0" smtClean="0"/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sz="3600" dirty="0"/>
              <a:t>з</a:t>
            </a:r>
            <a:r>
              <a:rPr lang="ru-RU" sz="3600" dirty="0" smtClean="0"/>
              <a:t>ал. Байкал, бухта Грязная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sz="3600" dirty="0" smtClean="0"/>
              <a:t>район Магадана</a:t>
            </a:r>
            <a:endParaRPr lang="ru-RU" sz="3600" dirty="0"/>
          </a:p>
        </p:txBody>
      </p:sp>
      <p:pic>
        <p:nvPicPr>
          <p:cNvPr id="2560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1C7003-D881-451B-85FA-1BC06288F0B2}" type="slidenum">
              <a:rPr lang="ru-RU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Холмск</a:t>
            </a:r>
          </a:p>
        </p:txBody>
      </p:sp>
      <p:pic>
        <p:nvPicPr>
          <p:cNvPr id="2662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196975"/>
            <a:ext cx="6048375" cy="3246438"/>
          </a:xfrm>
        </p:spPr>
      </p:pic>
      <p:pic>
        <p:nvPicPr>
          <p:cNvPr id="2662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492500" y="3641725"/>
            <a:ext cx="5262563" cy="2801938"/>
          </a:xfrm>
        </p:spPr>
      </p:pic>
      <p:pic>
        <p:nvPicPr>
          <p:cNvPr id="26628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A43618-277B-478A-8547-EB915585A228}" type="slidenum">
              <a:rPr lang="ru-RU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ru-RU" sz="4000" dirty="0">
                <a:solidFill>
                  <a:sysClr val="windowText" lastClr="000000"/>
                </a:solidFill>
                <a:latin typeface="+mj-lt"/>
              </a:rPr>
              <a:t>Платформа </a:t>
            </a:r>
            <a:br>
              <a:rPr lang="ru-RU" sz="4000" dirty="0">
                <a:solidFill>
                  <a:sysClr val="windowText" lastClr="000000"/>
                </a:solidFill>
                <a:latin typeface="+mj-lt"/>
              </a:rPr>
            </a:br>
            <a:r>
              <a:rPr lang="ru-RU" sz="4000" dirty="0">
                <a:solidFill>
                  <a:sysClr val="windowText" lastClr="000000"/>
                </a:solidFill>
                <a:latin typeface="+mj-lt"/>
              </a:rPr>
              <a:t>«</a:t>
            </a:r>
            <a:r>
              <a:rPr lang="ru-RU" sz="4000" dirty="0" err="1">
                <a:solidFill>
                  <a:sysClr val="windowText" lastClr="000000"/>
                </a:solidFill>
                <a:latin typeface="+mj-lt"/>
              </a:rPr>
              <a:t>Пильтун</a:t>
            </a:r>
            <a:r>
              <a:rPr lang="ru-RU" sz="4000" dirty="0">
                <a:solidFill>
                  <a:sysClr val="windowText" lastClr="000000"/>
                </a:solidFill>
                <a:latin typeface="+mj-lt"/>
              </a:rPr>
              <a:t>-</a:t>
            </a:r>
            <a:r>
              <a:rPr lang="ru-RU" sz="4000" dirty="0" err="1">
                <a:solidFill>
                  <a:sysClr val="windowText" lastClr="000000"/>
                </a:solidFill>
                <a:latin typeface="+mj-lt"/>
              </a:rPr>
              <a:t>Астохская</a:t>
            </a:r>
            <a:r>
              <a:rPr lang="ru-RU" sz="4000" dirty="0">
                <a:solidFill>
                  <a:sysClr val="windowText" lastClr="000000"/>
                </a:solidFill>
                <a:latin typeface="+mj-lt"/>
              </a:rPr>
              <a:t>-Б»</a:t>
            </a:r>
            <a:endParaRPr lang="ru-RU" sz="4000" dirty="0">
              <a:solidFill>
                <a:sysClr val="windowText" lastClr="000000"/>
              </a:solidFill>
              <a:latin typeface="+mj-lt"/>
            </a:endParaRPr>
          </a:p>
        </p:txBody>
      </p:sp>
      <p:pic>
        <p:nvPicPr>
          <p:cNvPr id="27650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8675" y="1600200"/>
            <a:ext cx="3295650" cy="4525963"/>
          </a:xfrm>
        </p:spPr>
      </p:pic>
      <p:pic>
        <p:nvPicPr>
          <p:cNvPr id="27651" name="Объект 3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784600"/>
            <a:ext cx="4038600" cy="2524125"/>
          </a:xfrm>
        </p:spPr>
      </p:pic>
      <p:pic>
        <p:nvPicPr>
          <p:cNvPr id="2765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597295-67AD-4480-87D5-F8BCB4F973AD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27654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1412875"/>
            <a:ext cx="249555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о. Спафарьева</a:t>
            </a:r>
          </a:p>
        </p:txBody>
      </p:sp>
      <p:pic>
        <p:nvPicPr>
          <p:cNvPr id="28674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3913" y="1600200"/>
            <a:ext cx="3305175" cy="4525963"/>
          </a:xfrm>
        </p:spPr>
      </p:pic>
      <p:pic>
        <p:nvPicPr>
          <p:cNvPr id="28675" name="Объект 9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567113"/>
            <a:ext cx="4038600" cy="2525712"/>
          </a:xfrm>
        </p:spPr>
      </p:pic>
      <p:pic>
        <p:nvPicPr>
          <p:cNvPr id="28676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88DD9-F1BB-4C13-BA47-086A4309A13F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28678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1628775"/>
            <a:ext cx="360521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Залив Байкал,</a:t>
            </a:r>
            <a:br>
              <a:rPr lang="ru-RU" dirty="0" smtClean="0"/>
            </a:br>
            <a:r>
              <a:rPr lang="ru-RU" dirty="0" smtClean="0"/>
              <a:t>бухта Грязная</a:t>
            </a:r>
            <a:endParaRPr lang="ru-RU" dirty="0"/>
          </a:p>
        </p:txBody>
      </p:sp>
      <p:pic>
        <p:nvPicPr>
          <p:cNvPr id="29698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3438" y="1600200"/>
            <a:ext cx="3286125" cy="4525963"/>
          </a:xfrm>
        </p:spPr>
      </p:pic>
      <p:pic>
        <p:nvPicPr>
          <p:cNvPr id="29699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711575"/>
            <a:ext cx="4038600" cy="2525713"/>
          </a:xfrm>
        </p:spPr>
      </p:pic>
      <p:pic>
        <p:nvPicPr>
          <p:cNvPr id="29700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F9CACB-3C23-4588-B158-5BA4EA0A1619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29702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476250"/>
            <a:ext cx="231616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Район Магадана</a:t>
            </a:r>
          </a:p>
        </p:txBody>
      </p:sp>
      <p:pic>
        <p:nvPicPr>
          <p:cNvPr id="3072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12800" y="1600200"/>
            <a:ext cx="3327400" cy="4525963"/>
          </a:xfrm>
        </p:spPr>
      </p:pic>
      <p:pic>
        <p:nvPicPr>
          <p:cNvPr id="30723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856038"/>
            <a:ext cx="4038600" cy="2525712"/>
          </a:xfrm>
        </p:spPr>
      </p:pic>
      <p:pic>
        <p:nvPicPr>
          <p:cNvPr id="30724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10CD4-31F2-4EFE-A29E-393248910EDA}" type="slidenum">
              <a:rPr lang="ru-RU"/>
              <a:pPr>
                <a:defRPr/>
              </a:pPr>
              <a:t>17</a:t>
            </a:fld>
            <a:endParaRPr lang="ru-RU"/>
          </a:p>
        </p:txBody>
      </p:sp>
      <p:pic>
        <p:nvPicPr>
          <p:cNvPr id="30726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1412875"/>
            <a:ext cx="4398962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Результаты</a:t>
            </a:r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smtClean="0"/>
              <a:t>Система подготовлена к ситуационному реагированию в случае аварийной ситуации связанной с разливом нефти</a:t>
            </a:r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294D0-5C03-48A4-9272-3C7225703D41}" type="slidenum">
              <a:rPr lang="ru-RU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Цель работы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Создание макета ситуационного центра по разливам нефти</a:t>
            </a:r>
          </a:p>
        </p:txBody>
      </p:sp>
      <p:pic>
        <p:nvPicPr>
          <p:cNvPr id="1536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041F5A-C3F3-4EBE-AB1E-E6D8A59A7FCD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Подготовка данных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Модели атмосферы </a:t>
            </a:r>
            <a:r>
              <a:rPr lang="en-US" dirty="0"/>
              <a:t>WRF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Модели океана </a:t>
            </a:r>
            <a:r>
              <a:rPr lang="en-US" dirty="0"/>
              <a:t>ROMS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dirty="0"/>
              <a:t>Слоев карты для ГИС </a:t>
            </a:r>
            <a:r>
              <a:rPr lang="ru-RU" dirty="0" err="1"/>
              <a:t>MapInfo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Тестирование модели разлива нефти SPILLMOD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Обеспечение работы модели разлива нефти SPILLMOD в режиме ситуативного </a:t>
            </a:r>
            <a:r>
              <a:rPr lang="ru-RU" dirty="0" smtClean="0"/>
              <a:t>реагирования</a:t>
            </a:r>
            <a:endParaRPr lang="ru-RU" dirty="0"/>
          </a:p>
        </p:txBody>
      </p:sp>
      <p:pic>
        <p:nvPicPr>
          <p:cNvPr id="1638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8D072-275F-4544-99FC-19FF3F08A9D5}" type="slidenum">
              <a:rPr lang="ru-RU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00258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Технология ситуационного </a:t>
            </a:r>
            <a:r>
              <a:rPr lang="ru-RU" dirty="0" smtClean="0"/>
              <a:t>реагирования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Данные о разливе нефти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Заполнение бланка отчета по разливам нефти</a:t>
            </a:r>
            <a:r>
              <a:rPr lang="en-US" dirty="0" smtClean="0"/>
              <a:t> </a:t>
            </a:r>
            <a:r>
              <a:rPr lang="ru-RU" dirty="0" smtClean="0"/>
              <a:t>(дата, время, координаты, вид топлива и разлива, количество разлитой нефти и т.д.)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Загрузка данных с </a:t>
            </a:r>
            <a:r>
              <a:rPr lang="ru-RU" dirty="0" smtClean="0"/>
              <a:t>серверов по </a:t>
            </a:r>
            <a:r>
              <a:rPr lang="ru-RU" dirty="0"/>
              <a:t>протоколу </a:t>
            </a:r>
            <a:r>
              <a:rPr lang="ru-RU" dirty="0" smtClean="0"/>
              <a:t>SCP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Запуск скрипта</a:t>
            </a:r>
            <a:r>
              <a:rPr lang="en-US" dirty="0"/>
              <a:t> </a:t>
            </a:r>
            <a:r>
              <a:rPr lang="ru-RU" dirty="0"/>
              <a:t>преобразования</a:t>
            </a:r>
            <a:r>
              <a:rPr lang="en-US" dirty="0"/>
              <a:t> </a:t>
            </a:r>
            <a:r>
              <a:rPr lang="ru-RU" dirty="0" smtClean="0"/>
              <a:t>данных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err="1" smtClean="0"/>
              <a:t>Spillmod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Заполнение бланка отчета по разливам нефти (общая информация по разливу нефти, график изменения массы нефти, изображение изменения положения нефтяного пятна)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pic>
        <p:nvPicPr>
          <p:cNvPr id="17411" name="Рисунок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57471-AC2E-4F38-BB89-98C49C7F99AD}" type="slidenum">
              <a:rPr lang="ru-RU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WRF</a:t>
            </a:r>
            <a:endParaRPr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/>
              <a:t>В </a:t>
            </a:r>
            <a:r>
              <a:rPr lang="ru-RU" sz="1600" dirty="0" smtClean="0"/>
              <a:t>макете ситуационного </a:t>
            </a:r>
            <a:r>
              <a:rPr lang="ru-RU" sz="1600" dirty="0"/>
              <a:t>центра по разливам нефти используется модель HWRF на сервере UV2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/>
              <a:t>Данные выкладываются в директорию WRF_OPER, откуда разрабатываемая система их загружает по протоколу SCP.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/>
              <a:t>Данные хранятся в формате GRIB2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/>
              <a:t>Данные рассчитываются на 3-е суток вперед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/>
              <a:t>Используются поля: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sz="1600" b="1" dirty="0"/>
              <a:t>u-</a:t>
            </a:r>
            <a:r>
              <a:rPr lang="en-US" sz="1600" b="1" dirty="0" err="1"/>
              <a:t>component_of_wind_height_above_ground</a:t>
            </a:r>
            <a:r>
              <a:rPr lang="en-US" sz="1600" dirty="0"/>
              <a:t> </a:t>
            </a:r>
            <a:r>
              <a:rPr lang="ru-RU" sz="1600" dirty="0"/>
              <a:t>и </a:t>
            </a:r>
            <a:r>
              <a:rPr lang="en-US" sz="1600" b="1" dirty="0"/>
              <a:t>v-</a:t>
            </a:r>
            <a:r>
              <a:rPr lang="en-US" sz="1600" b="1" dirty="0" err="1"/>
              <a:t>component_of_wind_height_above_ground</a:t>
            </a:r>
            <a:r>
              <a:rPr lang="en-US" sz="1600" dirty="0"/>
              <a:t> </a:t>
            </a:r>
            <a:r>
              <a:rPr lang="ru-RU" sz="1600" dirty="0"/>
              <a:t>для получения поля направления ветра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ru-RU" sz="1600" b="1" dirty="0" err="1"/>
              <a:t>lat</a:t>
            </a:r>
            <a:r>
              <a:rPr lang="ru-RU" sz="1600" dirty="0"/>
              <a:t>, </a:t>
            </a:r>
            <a:r>
              <a:rPr lang="ru-RU" sz="1600" b="1" dirty="0" err="1"/>
              <a:t>lon</a:t>
            </a:r>
            <a:r>
              <a:rPr lang="ru-RU" sz="1600" dirty="0"/>
              <a:t> для получения данных </a:t>
            </a:r>
            <a:r>
              <a:rPr lang="ru-RU" sz="1600" dirty="0" smtClean="0"/>
              <a:t>сеток</a:t>
            </a:r>
            <a:endParaRPr lang="ru-RU" sz="1600" dirty="0"/>
          </a:p>
        </p:txBody>
      </p:sp>
      <p:pic>
        <p:nvPicPr>
          <p:cNvPr id="18435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303463"/>
            <a:ext cx="4038600" cy="3119437"/>
          </a:xfrm>
        </p:spPr>
      </p:pic>
      <p:pic>
        <p:nvPicPr>
          <p:cNvPr id="18436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9DF94-448C-41C1-AEED-5775EEDCE991}" type="slidenum">
              <a:rPr lang="ru-RU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ROMS</a:t>
            </a:r>
            <a:endParaRPr lang="ru-RU" smtClean="0"/>
          </a:p>
        </p:txBody>
      </p:sp>
      <p:sp>
        <p:nvSpPr>
          <p:cNvPr id="19458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smtClean="0"/>
              <a:t>В макете ситуационного центра по разливам нефти используется ROMS версии 3.7</a:t>
            </a:r>
          </a:p>
          <a:p>
            <a:r>
              <a:rPr lang="ru-RU" sz="2000" smtClean="0"/>
              <a:t>Данные в формате NetCDF хранятся в директории ROMS_OPER, откуда подгружаются разрабатываемой системой</a:t>
            </a:r>
          </a:p>
          <a:p>
            <a:r>
              <a:rPr lang="ru-RU" sz="2000" smtClean="0"/>
              <a:t>Данная модель ведет расчет на 5 суток</a:t>
            </a:r>
          </a:p>
          <a:p>
            <a:r>
              <a:rPr lang="ru-RU" sz="2000" smtClean="0"/>
              <a:t>Используются поля:</a:t>
            </a:r>
          </a:p>
          <a:p>
            <a:pPr lvl="1"/>
            <a:r>
              <a:rPr lang="ru-RU" sz="2000" b="1" smtClean="0"/>
              <a:t>u</a:t>
            </a:r>
            <a:r>
              <a:rPr lang="ru-RU" sz="2000" smtClean="0"/>
              <a:t> и </a:t>
            </a:r>
            <a:r>
              <a:rPr lang="ru-RU" sz="2000" b="1" smtClean="0"/>
              <a:t>v</a:t>
            </a:r>
            <a:r>
              <a:rPr lang="ru-RU" sz="2000" smtClean="0"/>
              <a:t> для получения поля скорости течений</a:t>
            </a:r>
          </a:p>
          <a:p>
            <a:pPr lvl="1"/>
            <a:r>
              <a:rPr lang="ru-RU" sz="2000" b="1" smtClean="0"/>
              <a:t>lat_u</a:t>
            </a:r>
            <a:r>
              <a:rPr lang="ru-RU" sz="2000" smtClean="0"/>
              <a:t>, </a:t>
            </a:r>
            <a:r>
              <a:rPr lang="ru-RU" sz="2000" b="1" smtClean="0"/>
              <a:t>lon_u</a:t>
            </a:r>
            <a:r>
              <a:rPr lang="ru-RU" sz="2000" smtClean="0"/>
              <a:t>, </a:t>
            </a:r>
            <a:r>
              <a:rPr lang="ru-RU" sz="2000" b="1" smtClean="0"/>
              <a:t>lat_v</a:t>
            </a:r>
            <a:r>
              <a:rPr lang="ru-RU" sz="2000" smtClean="0"/>
              <a:t>, </a:t>
            </a:r>
            <a:r>
              <a:rPr lang="ru-RU" sz="2000" b="1" smtClean="0"/>
              <a:t>lon_v</a:t>
            </a:r>
            <a:r>
              <a:rPr lang="ru-RU" sz="2000" smtClean="0"/>
              <a:t> для получения данных сеток</a:t>
            </a:r>
          </a:p>
        </p:txBody>
      </p:sp>
      <p:pic>
        <p:nvPicPr>
          <p:cNvPr id="19459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165350"/>
            <a:ext cx="4038600" cy="3395663"/>
          </a:xfrm>
        </p:spPr>
      </p:pic>
      <p:pic>
        <p:nvPicPr>
          <p:cNvPr id="1946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98AE5-C953-45E5-A3EC-2714438B136E}" type="slidenum">
              <a:rPr lang="ru-RU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GIS MapInfo</a:t>
            </a:r>
            <a:endParaRPr lang="ru-RU" smtClean="0"/>
          </a:p>
        </p:txBody>
      </p:sp>
      <p:sp>
        <p:nvSpPr>
          <p:cNvPr id="20482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100" smtClean="0"/>
              <a:t>Картографическая система для картографирования и анализа местоположения</a:t>
            </a:r>
          </a:p>
          <a:p>
            <a:r>
              <a:rPr lang="ru-RU" sz="2100" smtClean="0"/>
              <a:t>Способна визуализировать, анализировать, редактировать,  интерпретировать вводимые данные</a:t>
            </a:r>
          </a:p>
          <a:p>
            <a:r>
              <a:rPr lang="ru-RU" sz="2100" smtClean="0"/>
              <a:t>Разработана в Pitney Bowes Sofrware</a:t>
            </a:r>
          </a:p>
          <a:p>
            <a:r>
              <a:rPr lang="ru-RU" sz="2100" smtClean="0"/>
              <a:t>Поставляется как проприетарное программное обеспечение  </a:t>
            </a:r>
          </a:p>
        </p:txBody>
      </p:sp>
      <p:pic>
        <p:nvPicPr>
          <p:cNvPr id="20483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654300"/>
            <a:ext cx="4038600" cy="2417763"/>
          </a:xfrm>
        </p:spPr>
      </p:pic>
      <p:pic>
        <p:nvPicPr>
          <p:cNvPr id="2048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D39C4-2716-4BED-AC81-9B482A304B1B}" type="slidenum">
              <a:rPr lang="ru-RU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SPILLMOD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Модель </a:t>
            </a:r>
            <a:r>
              <a:rPr lang="ru-RU" dirty="0" smtClean="0"/>
              <a:t>разлива нефти </a:t>
            </a:r>
            <a:r>
              <a:rPr lang="ru-RU" dirty="0"/>
              <a:t>поставляемая в виде исполняемого файла ОС MS </a:t>
            </a:r>
            <a:r>
              <a:rPr lang="ru-RU" dirty="0" err="1"/>
              <a:t>Windows</a:t>
            </a:r>
            <a:r>
              <a:rPr lang="ru-RU" dirty="0"/>
              <a:t> без исходного кода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 исходном варианте использует данные  Рос </a:t>
            </a:r>
            <a:r>
              <a:rPr lang="ru-RU" dirty="0" smtClean="0"/>
              <a:t>Гидромет</a:t>
            </a:r>
            <a:r>
              <a:rPr lang="ru-RU" dirty="0"/>
              <a:t>ц</a:t>
            </a:r>
            <a:r>
              <a:rPr lang="ru-RU" dirty="0" smtClean="0"/>
              <a:t>ентра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Разработана в Государственном океанографическом институте им. </a:t>
            </a:r>
            <a:r>
              <a:rPr lang="ru-RU" dirty="0" err="1"/>
              <a:t>Н.Н.Зубова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Использует данные в собственном специализированном формате </a:t>
            </a:r>
          </a:p>
        </p:txBody>
      </p:sp>
      <p:pic>
        <p:nvPicPr>
          <p:cNvPr id="21507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654300"/>
            <a:ext cx="4038600" cy="2417763"/>
          </a:xfrm>
        </p:spPr>
      </p:pic>
      <p:pic>
        <p:nvPicPr>
          <p:cNvPr id="2150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D2E42F-BB57-4D33-8148-1BB4E9379A9D}" type="slidenum">
              <a:rPr lang="ru-RU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Конфигурационный файл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сеток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b="1" i="1" dirty="0"/>
              <a:t>Nx Ny Lon0 Lat0 dLon dLat</a:t>
            </a:r>
            <a:endParaRPr lang="pl-PL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i="1" dirty="0" err="1"/>
              <a:t>Nx</a:t>
            </a:r>
            <a:r>
              <a:rPr lang="ru-RU" dirty="0"/>
              <a:t>, </a:t>
            </a:r>
            <a:r>
              <a:rPr lang="ru-RU" b="1" i="1" dirty="0" err="1"/>
              <a:t>Ny</a:t>
            </a:r>
            <a:r>
              <a:rPr lang="ru-RU" dirty="0"/>
              <a:t> – размерность сетки по </a:t>
            </a:r>
            <a:r>
              <a:rPr lang="ru-RU" b="1" dirty="0"/>
              <a:t>x</a:t>
            </a:r>
            <a:r>
              <a:rPr lang="ru-RU" dirty="0"/>
              <a:t> и </a:t>
            </a:r>
            <a:r>
              <a:rPr lang="ru-RU" b="1" dirty="0"/>
              <a:t>y</a:t>
            </a:r>
            <a:r>
              <a:rPr lang="ru-RU" dirty="0"/>
              <a:t> соответственно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i="1" dirty="0"/>
              <a:t>Lon0</a:t>
            </a:r>
            <a:r>
              <a:rPr lang="ru-RU" dirty="0"/>
              <a:t>, </a:t>
            </a:r>
            <a:r>
              <a:rPr lang="ru-RU" b="1" i="1" dirty="0"/>
              <a:t>Lat0</a:t>
            </a:r>
            <a:r>
              <a:rPr lang="ru-RU" dirty="0"/>
              <a:t> – широта и долгота левого нижнего угла сетки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i="1" dirty="0" err="1"/>
              <a:t>dLon</a:t>
            </a:r>
            <a:r>
              <a:rPr lang="ru-RU" dirty="0"/>
              <a:t>, </a:t>
            </a:r>
            <a:r>
              <a:rPr lang="ru-RU" b="1" i="1" dirty="0" err="1"/>
              <a:t>dLat</a:t>
            </a:r>
            <a:r>
              <a:rPr lang="ru-RU" dirty="0"/>
              <a:t> – шаг по широте и </a:t>
            </a:r>
            <a:r>
              <a:rPr lang="ru-RU" dirty="0" smtClean="0"/>
              <a:t>долготе</a:t>
            </a:r>
            <a:endParaRPr lang="ru-RU" dirty="0"/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8081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6BB8EF-BE68-443E-B55B-F0D84E95B065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</TotalTime>
  <Words>474</Words>
  <Application>Microsoft Office PowerPoint</Application>
  <PresentationFormat>Экран (4:3)</PresentationFormat>
  <Paragraphs>93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Calibri</vt:lpstr>
      <vt:lpstr>Arial</vt:lpstr>
      <vt:lpstr>Тема Office</vt:lpstr>
      <vt:lpstr>Разработка технологии расчёта и прогноза параметров нефтяного пятна в случае аварийного разлива нефти на северном (магаданском) шельфе Охотского моря</vt:lpstr>
      <vt:lpstr>Цель работы</vt:lpstr>
      <vt:lpstr>Задачи</vt:lpstr>
      <vt:lpstr>Технология ситуационного реагирования</vt:lpstr>
      <vt:lpstr>WRF</vt:lpstr>
      <vt:lpstr>ROMS</vt:lpstr>
      <vt:lpstr>GIS MapInfo</vt:lpstr>
      <vt:lpstr>SPILLMOD</vt:lpstr>
      <vt:lpstr>Конфигурационный файл  сеток</vt:lpstr>
      <vt:lpstr>Поля данных для  SPILLMOD</vt:lpstr>
      <vt:lpstr>Тестирование SPILLMOD</vt:lpstr>
      <vt:lpstr>Моделирование  разливов нефти</vt:lpstr>
      <vt:lpstr>Холмск</vt:lpstr>
      <vt:lpstr>Платформа  «Пильтун-Астохская-Б»</vt:lpstr>
      <vt:lpstr>о. Спафарьева</vt:lpstr>
      <vt:lpstr>Залив Байкал, бухта Грязная</vt:lpstr>
      <vt:lpstr>Район Магадана</vt:lpstr>
      <vt:lpstr>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Novikova</cp:lastModifiedBy>
  <cp:revision>69</cp:revision>
  <dcterms:created xsi:type="dcterms:W3CDTF">2016-11-22T00:40:27Z</dcterms:created>
  <dcterms:modified xsi:type="dcterms:W3CDTF">2017-10-31T23:10:39Z</dcterms:modified>
</cp:coreProperties>
</file>