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3" r:id="rId2"/>
    <p:sldId id="328" r:id="rId3"/>
    <p:sldId id="306" r:id="rId4"/>
    <p:sldId id="310" r:id="rId5"/>
    <p:sldId id="329" r:id="rId6"/>
    <p:sldId id="322" r:id="rId7"/>
    <p:sldId id="326" r:id="rId8"/>
    <p:sldId id="258" r:id="rId9"/>
    <p:sldId id="327" r:id="rId10"/>
    <p:sldId id="292" r:id="rId11"/>
    <p:sldId id="260" r:id="rId12"/>
    <p:sldId id="314" r:id="rId13"/>
    <p:sldId id="266" r:id="rId14"/>
    <p:sldId id="268" r:id="rId15"/>
    <p:sldId id="269" r:id="rId16"/>
    <p:sldId id="270" r:id="rId17"/>
    <p:sldId id="267" r:id="rId18"/>
    <p:sldId id="271" r:id="rId19"/>
    <p:sldId id="272" r:id="rId20"/>
    <p:sldId id="273" r:id="rId21"/>
    <p:sldId id="274" r:id="rId22"/>
    <p:sldId id="315" r:id="rId23"/>
    <p:sldId id="316" r:id="rId24"/>
    <p:sldId id="317" r:id="rId25"/>
    <p:sldId id="331" r:id="rId26"/>
    <p:sldId id="332" r:id="rId27"/>
    <p:sldId id="333" r:id="rId28"/>
    <p:sldId id="334" r:id="rId29"/>
    <p:sldId id="311" r:id="rId30"/>
    <p:sldId id="330" r:id="rId31"/>
    <p:sldId id="325" r:id="rId32"/>
    <p:sldId id="32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62" y="-7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B4DBFF-8BD4-4A8F-997F-DE5DB107C0D9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312ED-5059-4A25-AEE8-52EB75E53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6512-D520-42D7-8EF4-745032F6B2B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CCA-4AF5-4749-A8D5-4CC16E0EF1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6512-D520-42D7-8EF4-745032F6B2B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CCA-4AF5-4749-A8D5-4CC16E0EF1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6512-D520-42D7-8EF4-745032F6B2B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CCA-4AF5-4749-A8D5-4CC16E0EF1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6512-D520-42D7-8EF4-745032F6B2B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CCA-4AF5-4749-A8D5-4CC16E0EF1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6512-D520-42D7-8EF4-745032F6B2B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CCA-4AF5-4749-A8D5-4CC16E0EF1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6512-D520-42D7-8EF4-745032F6B2B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CCA-4AF5-4749-A8D5-4CC16E0EF1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6512-D520-42D7-8EF4-745032F6B2B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CCA-4AF5-4749-A8D5-4CC16E0EF1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6512-D520-42D7-8EF4-745032F6B2B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CCA-4AF5-4749-A8D5-4CC16E0EF1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6512-D520-42D7-8EF4-745032F6B2B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CCA-4AF5-4749-A8D5-4CC16E0EF1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6512-D520-42D7-8EF4-745032F6B2B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CCA-4AF5-4749-A8D5-4CC16E0EF1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E6512-D520-42D7-8EF4-745032F6B2B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6CCCA-4AF5-4749-A8D5-4CC16E0EF1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E6512-D520-42D7-8EF4-745032F6B2B5}" type="datetimeFigureOut">
              <a:rPr lang="ru-RU" smtClean="0"/>
              <a:pPr/>
              <a:t>07.04.2022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6CCCA-4AF5-4749-A8D5-4CC16E0EF1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russianspacesystems.ru/2021/03/01/rks-apparatura-dlya-arktika-m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437112"/>
            <a:ext cx="8568952" cy="98588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Мониторинг Арктического региона со спутников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Арктика-1М </a:t>
            </a:r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Метеор-М № 2-2 </a:t>
            </a:r>
            <a:endParaRPr lang="ru-RU" sz="32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3429000"/>
            <a:ext cx="8572560" cy="164307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 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433591"/>
            <a:ext cx="8784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ТОИ ДВО РАН,  </a:t>
            </a:r>
            <a:r>
              <a:rPr lang="en-US" sz="1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апреля 2022 года</a:t>
            </a:r>
            <a:endParaRPr lang="en-US" sz="1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 descr="F:\ЛЕКЦИИ\Гагарин_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509" y="116632"/>
            <a:ext cx="8503763" cy="42484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19872" y="5589240"/>
            <a:ext cx="20874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Л.М. </a:t>
            </a:r>
            <a:r>
              <a:rPr lang="ru-RU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Митник</a:t>
            </a:r>
            <a:endParaRPr lang="ru-RU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43702" y="6492875"/>
            <a:ext cx="2133600" cy="365125"/>
          </a:xfrm>
        </p:spPr>
        <p:txBody>
          <a:bodyPr/>
          <a:lstStyle/>
          <a:p>
            <a:pPr>
              <a:defRPr/>
            </a:pPr>
            <a:fld id="{F1AE698A-4FFF-472A-91F9-6392B036558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06" y="962"/>
            <a:ext cx="6918628" cy="686944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93000"/>
                    </a14:imgEffect>
                    <a14:imgEffect>
                      <a14:brightnessContrast bright="39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0892" y="1187895"/>
            <a:ext cx="1907497" cy="18124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143372" y="0"/>
            <a:ext cx="2714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24.03.2021</a:t>
            </a:r>
            <a:endParaRPr lang="ru-RU" sz="2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358082" y="3143248"/>
            <a:ext cx="1160286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ru-RU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</a:t>
            </a:r>
            <a:endParaRPr lang="ru-RU" sz="1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429520" y="5643578"/>
            <a:ext cx="1160286" cy="31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4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14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UTC</a:t>
            </a:r>
            <a:endParaRPr lang="ru-RU" sz="14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aturation sat="61000"/>
                    </a14:imgEffect>
                    <a14:imgEffect>
                      <a14:brightnessContrast bright="4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1" t="280" r="-147" b="3001"/>
          <a:stretch/>
        </p:blipFill>
        <p:spPr>
          <a:xfrm>
            <a:off x="7072330" y="3714752"/>
            <a:ext cx="1920568" cy="180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938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513" name="Picture 1" descr="F:\СЕМИНАР_8_апр_2021\Арктика-М\AMSR2_23_March_2021\Aqua_23Mar21_Arctic_1km_20_20%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5832"/>
            <a:ext cx="6696744" cy="66967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76258" y="260648"/>
            <a:ext cx="20882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Облачный покров по данным </a:t>
            </a:r>
            <a:r>
              <a:rPr lang="ru-RU" sz="2400" b="1" dirty="0" err="1" smtClean="0">
                <a:solidFill>
                  <a:srgbClr val="0033CC"/>
                </a:solidFill>
              </a:rPr>
              <a:t>спектро-радиометра</a:t>
            </a:r>
            <a:r>
              <a:rPr lang="ru-RU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MODIS </a:t>
            </a:r>
            <a:r>
              <a:rPr lang="ru-RU" sz="2400" b="1" dirty="0" smtClean="0">
                <a:solidFill>
                  <a:srgbClr val="FF0000"/>
                </a:solidFill>
              </a:rPr>
              <a:t>           </a:t>
            </a:r>
            <a:r>
              <a:rPr lang="ru-RU" sz="2400" b="1" dirty="0" smtClean="0">
                <a:solidFill>
                  <a:srgbClr val="0033CC"/>
                </a:solidFill>
              </a:rPr>
              <a:t>со спутника </a:t>
            </a:r>
            <a:r>
              <a:rPr lang="en-US" sz="2400" b="1" dirty="0" smtClean="0">
                <a:solidFill>
                  <a:srgbClr val="FF0000"/>
                </a:solidFill>
              </a:rPr>
              <a:t>Aqua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33CC"/>
                </a:solidFill>
              </a:rPr>
              <a:t>23 </a:t>
            </a:r>
            <a:r>
              <a:rPr lang="ru-RU" sz="2400" b="1" dirty="0" smtClean="0">
                <a:solidFill>
                  <a:srgbClr val="0033CC"/>
                </a:solidFill>
              </a:rPr>
              <a:t>марта</a:t>
            </a:r>
            <a:r>
              <a:rPr lang="en-US" sz="2400" b="1" dirty="0" smtClean="0">
                <a:solidFill>
                  <a:srgbClr val="0033CC"/>
                </a:solidFill>
              </a:rPr>
              <a:t> 2021</a:t>
            </a:r>
            <a:endParaRPr lang="ru-RU" sz="24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>
          <a:xfrm>
            <a:off x="2627313" y="1196975"/>
            <a:ext cx="3384550" cy="1008063"/>
          </a:xfrm>
        </p:spPr>
        <p:txBody>
          <a:bodyPr lIns="0" tIns="0" rIns="0" bIns="0"/>
          <a:lstStyle/>
          <a:p>
            <a:pPr defTabSz="912813" eaLnBrk="1" hangingPunct="1"/>
            <a:r>
              <a:rPr lang="en-US" sz="2000" b="1" smtClean="0">
                <a:solidFill>
                  <a:srgbClr val="FF0000"/>
                </a:solidFill>
              </a:rPr>
              <a:t>MTVZA-GY</a:t>
            </a:r>
            <a:r>
              <a:rPr lang="en-US" sz="2000" b="1" smtClean="0">
                <a:solidFill>
                  <a:srgbClr val="0033CC"/>
                </a:solidFill>
              </a:rPr>
              <a:t>               </a:t>
            </a:r>
            <a:br>
              <a:rPr lang="en-US" sz="2000" b="1" smtClean="0">
                <a:solidFill>
                  <a:srgbClr val="0033CC"/>
                </a:solidFill>
              </a:rPr>
            </a:br>
            <a:r>
              <a:rPr lang="en-US" sz="2000" b="1" smtClean="0">
                <a:solidFill>
                  <a:srgbClr val="0A3CC8"/>
                </a:solidFill>
              </a:rPr>
              <a:t>(Microwave Imaging/Sounding Microwave Radiometer)</a:t>
            </a:r>
            <a:endParaRPr lang="en-US" sz="1600" b="1" smtClean="0">
              <a:solidFill>
                <a:srgbClr val="0A3CC8"/>
              </a:solidFill>
            </a:endParaRPr>
          </a:p>
        </p:txBody>
      </p:sp>
      <p:graphicFrame>
        <p:nvGraphicFramePr>
          <p:cNvPr id="30797" name="Group 77"/>
          <p:cNvGraphicFramePr>
            <a:graphicFrameLocks noGrp="1"/>
          </p:cNvGraphicFramePr>
          <p:nvPr/>
        </p:nvGraphicFramePr>
        <p:xfrm>
          <a:off x="323850" y="3620641"/>
          <a:ext cx="8496300" cy="2814003"/>
        </p:xfrm>
        <a:graphic>
          <a:graphicData uri="http://schemas.openxmlformats.org/drawingml/2006/table">
            <a:tbl>
              <a:tblPr/>
              <a:tblGrid>
                <a:gridCol w="1655763"/>
                <a:gridCol w="1412875"/>
                <a:gridCol w="2028825"/>
                <a:gridCol w="1865312"/>
                <a:gridCol w="1533525"/>
              </a:tblGrid>
              <a:tr h="471488"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Frequency</a:t>
                      </a:r>
                    </a:p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(GHz)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polar/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Band width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(MHz)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Effective FOV</a:t>
                      </a:r>
                    </a:p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(km × km)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Imagery pixel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(km × km)</a:t>
                      </a: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Sensitivity </a:t>
                      </a:r>
                    </a:p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(K/pixel)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0CC6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6.9  V,H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0CC6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350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70CC6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0CC6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137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0CC6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x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0CC6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 250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70CC6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32 х 32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0.3</a:t>
                      </a:r>
                      <a:endParaRPr kumimoji="0" lang="en-US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10.6 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0CC6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V,H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100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89</a:t>
                      </a: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x 198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32 х 32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0.5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18.7 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0CC6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V,H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200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52 x 116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32 х 32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0.4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23.8 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0CC6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V,H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400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42 x 94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32 х 32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0.3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31.5 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0CC6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V,H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1000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35 x 76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32 х 32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0.3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36.5 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0CC6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V,H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1000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30 x 67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32 х 32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0.3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42.0 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0CC6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V,H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1000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26 x 60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32 х 32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0.4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48.0 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0CC6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V,H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1000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24 x 43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32 х 32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0.4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91.65 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70CC6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V,H 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2500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14 x 30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16 x 16</a:t>
                      </a:r>
                      <a:endParaRPr kumimoji="0" lang="en-U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3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0.6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209" name="Picture 5" descr="MTVZA-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44450"/>
            <a:ext cx="2282825" cy="33845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210" name="Picture 6" descr="Mtvza-ГЯ-Метеор-М-лет-eng"/>
          <p:cNvPicPr>
            <a:picLocks noChangeAspect="1" noChangeArrowheads="1"/>
          </p:cNvPicPr>
          <p:nvPr/>
        </p:nvPicPr>
        <p:blipFill>
          <a:blip r:embed="rId3" cstate="print"/>
          <a:srcRect r="3792" b="9265"/>
          <a:stretch>
            <a:fillRect/>
          </a:stretch>
        </p:blipFill>
        <p:spPr bwMode="auto">
          <a:xfrm>
            <a:off x="6205538" y="44450"/>
            <a:ext cx="2903537" cy="34559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211" name="Title 1"/>
          <p:cNvSpPr txBox="1">
            <a:spLocks/>
          </p:cNvSpPr>
          <p:nvPr/>
        </p:nvSpPr>
        <p:spPr bwMode="auto">
          <a:xfrm>
            <a:off x="2459386" y="201836"/>
            <a:ext cx="3703290" cy="90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12813" eaLnBrk="0" hangingPunct="0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Meteor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№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b="1" dirty="0" smtClean="0">
                <a:solidFill>
                  <a:srgbClr val="0A3CC8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smtClean="0">
                <a:solidFill>
                  <a:srgbClr val="0A3CC8"/>
                </a:solidFill>
                <a:latin typeface="Times New Roman" pitchFamily="18" charset="0"/>
              </a:rPr>
              <a:t>Jul 2014–Aug 2017)</a:t>
            </a:r>
            <a:endParaRPr lang="en-US" b="1" dirty="0">
              <a:solidFill>
                <a:srgbClr val="0A3CC8"/>
              </a:solidFill>
              <a:latin typeface="Times New Roman" pitchFamily="18" charset="0"/>
            </a:endParaRPr>
          </a:p>
          <a:p>
            <a:pPr algn="ctr" defTabSz="912813" eaLnBrk="0" hangingPunct="0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Meteor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</a:rPr>
              <a:t>M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 №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-2 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(July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</a:rPr>
              <a:t>2019 -         )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endParaRPr 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212" name="Rectangle 1"/>
          <p:cNvSpPr>
            <a:spLocks noChangeArrowheads="1"/>
          </p:cNvSpPr>
          <p:nvPr/>
        </p:nvSpPr>
        <p:spPr bwMode="auto">
          <a:xfrm>
            <a:off x="6759575" y="3213100"/>
            <a:ext cx="2144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2813"/>
            <a:r>
              <a:rPr kumimoji="1" lang="en-US" sz="1600" b="1">
                <a:solidFill>
                  <a:srgbClr val="0033CC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Incidence angle </a:t>
            </a:r>
            <a:r>
              <a:rPr kumimoji="1" lang="en-US" sz="1600" b="1">
                <a:solidFill>
                  <a:srgbClr val="C00000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65 </a:t>
            </a:r>
            <a:r>
              <a:rPr kumimoji="1" lang="en-US" sz="1600" b="1">
                <a:solidFill>
                  <a:srgbClr val="0033CC"/>
                </a:solidFill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deg</a:t>
            </a:r>
            <a:endParaRPr lang="en-US" sz="1600"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6213" name="Rectangle 78"/>
          <p:cNvSpPr>
            <a:spLocks noChangeArrowheads="1"/>
          </p:cNvSpPr>
          <p:nvPr/>
        </p:nvSpPr>
        <p:spPr bwMode="auto">
          <a:xfrm>
            <a:off x="323850" y="6505599"/>
            <a:ext cx="86407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/>
            <a:r>
              <a:rPr lang="en-US" sz="1400" b="1" dirty="0" smtClean="0">
                <a:solidFill>
                  <a:srgbClr val="3333FF"/>
                </a:solidFill>
              </a:rPr>
              <a:t>Swath </a:t>
            </a:r>
            <a:r>
              <a:rPr lang="en-US" sz="1400" b="1" dirty="0">
                <a:solidFill>
                  <a:srgbClr val="3333FF"/>
                </a:solidFill>
              </a:rPr>
              <a:t>width </a:t>
            </a:r>
            <a:r>
              <a:rPr lang="en-US" sz="1400" b="1" dirty="0" smtClean="0">
                <a:solidFill>
                  <a:srgbClr val="3333FF"/>
                </a:solidFill>
              </a:rPr>
              <a:t>is 2500 km (ascending) and 1500 </a:t>
            </a:r>
            <a:r>
              <a:rPr lang="en-US" sz="1400" b="1" dirty="0">
                <a:solidFill>
                  <a:srgbClr val="3333FF"/>
                </a:solidFill>
              </a:rPr>
              <a:t>km </a:t>
            </a:r>
            <a:r>
              <a:rPr lang="en-US" sz="1400" b="1" dirty="0" smtClean="0">
                <a:solidFill>
                  <a:srgbClr val="3333FF"/>
                </a:solidFill>
              </a:rPr>
              <a:t>(descending due </a:t>
            </a:r>
            <a:r>
              <a:rPr lang="en-US" sz="1400" b="1" dirty="0">
                <a:solidFill>
                  <a:srgbClr val="3333FF"/>
                </a:solidFill>
              </a:rPr>
              <a:t>to shadowing by solar panels. </a:t>
            </a:r>
            <a:endParaRPr lang="ru-RU" sz="1400" b="1" dirty="0">
              <a:solidFill>
                <a:srgbClr val="3333FF"/>
              </a:solidFill>
            </a:endParaRPr>
          </a:p>
        </p:txBody>
      </p:sp>
      <p:sp>
        <p:nvSpPr>
          <p:cNvPr id="6216" name="Rectangle 82"/>
          <p:cNvSpPr>
            <a:spLocks noChangeArrowheads="1"/>
          </p:cNvSpPr>
          <p:nvPr/>
        </p:nvSpPr>
        <p:spPr bwMode="auto">
          <a:xfrm>
            <a:off x="2916238" y="3140968"/>
            <a:ext cx="26340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/>
            <a:r>
              <a:rPr lang="en-US" altLang="ja-JP" b="1" dirty="0" smtClean="0">
                <a:solidFill>
                  <a:srgbClr val="FD3811"/>
                </a:solidFill>
              </a:rPr>
              <a:t>Imager </a:t>
            </a:r>
            <a:r>
              <a:rPr lang="en-US" altLang="ja-JP" b="1" dirty="0">
                <a:solidFill>
                  <a:srgbClr val="FD3811"/>
                </a:solidFill>
              </a:rPr>
              <a:t>characteristics</a:t>
            </a:r>
            <a:endParaRPr lang="ru-RU" b="1" dirty="0">
              <a:solidFill>
                <a:srgbClr val="FD381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540" name="Picture 4" descr="F:\СЕМИНАР_8_апр_2021\Арктика-М\МТВЗА-ГЯ_23_мар_2021\23_March_A_N\2021_03_23_A_91V_1_N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3286128"/>
            <a:ext cx="3433467" cy="3571877"/>
          </a:xfrm>
          <a:prstGeom prst="rect">
            <a:avLst/>
          </a:prstGeom>
          <a:noFill/>
        </p:spPr>
      </p:pic>
      <p:pic>
        <p:nvPicPr>
          <p:cNvPr id="705542" name="Picture 6" descr="F:\СЕМИНАР_8_апр_2021\Арктика-М\МТВЗА-ГЯ_23_мар_2021\23_March_A_N\2021_03_23_A_183+-7_N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286128"/>
            <a:ext cx="3441223" cy="3579945"/>
          </a:xfrm>
          <a:prstGeom prst="rect">
            <a:avLst/>
          </a:prstGeom>
          <a:noFill/>
        </p:spPr>
      </p:pic>
      <p:pic>
        <p:nvPicPr>
          <p:cNvPr id="7" name="Picture 2" descr="F:\СЕМИНАР_8_апр_2021\Арктика-М\МТВЗА-ГЯ_23_мар_2021\23_March_A_N\2021_03_23_A_23H_N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4625"/>
            <a:ext cx="3391667" cy="3528392"/>
          </a:xfrm>
          <a:prstGeom prst="rect">
            <a:avLst/>
          </a:prstGeom>
          <a:noFill/>
        </p:spPr>
      </p:pic>
      <p:pic>
        <p:nvPicPr>
          <p:cNvPr id="9" name="Picture 3" descr="F:\СЕМИНАР_8_апр_2021\Арктика-М\МТВЗА-ГЯ_23_мар_2021\23_March_A_N\2021_03_23_A_42H_N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6435" y="0"/>
            <a:ext cx="3430061" cy="356833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-32" y="3590512"/>
            <a:ext cx="1714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91.6 ГГц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В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pol</a:t>
            </a:r>
            <a:endParaRPr lang="ru-RU" sz="16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4248" y="3455819"/>
            <a:ext cx="230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83</a:t>
            </a: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3±7</a:t>
            </a: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ГГц,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пол.</a:t>
            </a:r>
            <a:endParaRPr lang="ru-RU" sz="16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841936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Яркостная 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температура (К)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 арктического региона по измерениям радиометра МТВЗА-ГЯ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(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Метеор-М № 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/>
          </a:p>
        </p:txBody>
      </p:sp>
      <p:sp>
        <p:nvSpPr>
          <p:cNvPr id="14" name="Rectangle 13"/>
          <p:cNvSpPr/>
          <p:nvPr/>
        </p:nvSpPr>
        <p:spPr>
          <a:xfrm>
            <a:off x="3685615" y="107340"/>
            <a:ext cx="1678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23 марта 2021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906291" y="3471292"/>
            <a:ext cx="341987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Приборы </a:t>
            </a:r>
            <a:r>
              <a:rPr lang="en-US" b="1" dirty="0" smtClean="0">
                <a:solidFill>
                  <a:srgbClr val="0033CC"/>
                </a:solidFill>
              </a:rPr>
              <a:t>“</a:t>
            </a:r>
            <a:r>
              <a:rPr lang="ru-RU" b="1" dirty="0" smtClean="0">
                <a:solidFill>
                  <a:srgbClr val="FF0000"/>
                </a:solidFill>
              </a:rPr>
              <a:t>Арктики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  <a:r>
              <a:rPr lang="ru-RU" b="1" dirty="0" smtClean="0">
                <a:solidFill>
                  <a:srgbClr val="0033CC"/>
                </a:solidFill>
              </a:rPr>
              <a:t> не </a:t>
            </a:r>
            <a:r>
              <a:rPr lang="en-US" b="1" dirty="0" smtClean="0">
                <a:solidFill>
                  <a:srgbClr val="0033CC"/>
                </a:solidFill>
              </a:rPr>
              <a:t>“</a:t>
            </a:r>
            <a:r>
              <a:rPr lang="ru-RU" b="1" dirty="0" smtClean="0">
                <a:solidFill>
                  <a:srgbClr val="0033CC"/>
                </a:solidFill>
              </a:rPr>
              <a:t>видят</a:t>
            </a:r>
            <a:r>
              <a:rPr lang="en-US" b="1" dirty="0" smtClean="0">
                <a:solidFill>
                  <a:srgbClr val="0033CC"/>
                </a:solidFill>
              </a:rPr>
              <a:t>”</a:t>
            </a:r>
            <a:r>
              <a:rPr lang="ru-RU" b="1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поверхность при облачности</a:t>
            </a:r>
            <a:r>
              <a:rPr lang="ru-RU" sz="1600" b="1" dirty="0" smtClean="0">
                <a:solidFill>
                  <a:srgbClr val="0033CC"/>
                </a:solidFill>
              </a:rPr>
              <a:t>. </a:t>
            </a: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</a:rPr>
              <a:t>Важные для мониторинга </a:t>
            </a: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</a:rPr>
              <a:t>скорость ветра, осадки, </a:t>
            </a: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</a:rPr>
              <a:t>положение границы и </a:t>
            </a: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</a:rPr>
              <a:t>характеристики льда</a:t>
            </a: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</a:rPr>
              <a:t> </a:t>
            </a:r>
            <a:r>
              <a:rPr lang="ru-RU" b="1" i="1" dirty="0" smtClean="0">
                <a:solidFill>
                  <a:srgbClr val="C00000"/>
                </a:solidFill>
              </a:rPr>
              <a:t>не определяются 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5856" y="5541039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Необходимо применять пассивное и активное зондирование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в МВ диапазоне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44624"/>
            <a:ext cx="26642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23,8 ГГц,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Г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поляризация</a:t>
            </a:r>
            <a:endParaRPr lang="ru-RU" sz="16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8144" y="-5898"/>
            <a:ext cx="28083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42,8 ГГц,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Г</a:t>
            </a:r>
            <a:r>
              <a:rPr lang="en-US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поляризация</a:t>
            </a:r>
            <a:endParaRPr lang="ru-RU" sz="16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559299"/>
            <a:ext cx="16250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91,6 ГГц,</a:t>
            </a:r>
            <a:r>
              <a:rPr lang="en-US" sz="1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en-US" sz="1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пол.</a:t>
            </a:r>
            <a:endParaRPr lang="ru-RU" sz="1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62" name="Picture 2" descr="F:\СЕМИНАР_8_апр_2021\AMSR2\07-04-2021_08-35-54\TB6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65614"/>
            <a:ext cx="1433208" cy="2808312"/>
          </a:xfrm>
          <a:prstGeom prst="rect">
            <a:avLst/>
          </a:prstGeom>
          <a:noFill/>
        </p:spPr>
      </p:pic>
      <p:pic>
        <p:nvPicPr>
          <p:cNvPr id="706563" name="Picture 3" descr="F:\СЕМИНАР_8_апр_2021\AMSR2\07-04-2021_08-35-54\TB10H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548680"/>
            <a:ext cx="1433208" cy="2808312"/>
          </a:xfrm>
          <a:prstGeom prst="rect">
            <a:avLst/>
          </a:prstGeom>
          <a:noFill/>
        </p:spPr>
      </p:pic>
      <p:pic>
        <p:nvPicPr>
          <p:cNvPr id="706564" name="Picture 4" descr="F:\СЕМИНАР_8_апр_2021\AMSR2\07-04-2021_08-35-54\TB23H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3936" y="620688"/>
            <a:ext cx="1438918" cy="2736304"/>
          </a:xfrm>
          <a:prstGeom prst="rect">
            <a:avLst/>
          </a:prstGeom>
          <a:noFill/>
        </p:spPr>
      </p:pic>
      <p:pic>
        <p:nvPicPr>
          <p:cNvPr id="706565" name="Picture 5" descr="F:\СЕМИНАР_8_апр_2021\AMSR2\07-04-2021_08-35-54\TB36H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1761" y="620688"/>
            <a:ext cx="1438918" cy="2736304"/>
          </a:xfrm>
          <a:prstGeom prst="rect">
            <a:avLst/>
          </a:prstGeom>
          <a:noFill/>
        </p:spPr>
      </p:pic>
      <p:pic>
        <p:nvPicPr>
          <p:cNvPr id="706566" name="Picture 6" descr="F:\СЕМИНАР_8_апр_2021\AMSR2\07-04-2021_08-35-54\TB36V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0038" y="620688"/>
            <a:ext cx="1396458" cy="2736304"/>
          </a:xfrm>
          <a:prstGeom prst="rect">
            <a:avLst/>
          </a:prstGeom>
          <a:noFill/>
        </p:spPr>
      </p:pic>
      <p:pic>
        <p:nvPicPr>
          <p:cNvPr id="706567" name="Picture 7" descr="F:\СЕМИНАР_8_апр_2021\AMSR2\07-04-2021_08-35-54\20210323_1046_045A_10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3943" y="3429000"/>
            <a:ext cx="2566011" cy="3384376"/>
          </a:xfrm>
          <a:prstGeom prst="rect">
            <a:avLst/>
          </a:prstGeom>
          <a:noFill/>
        </p:spPr>
      </p:pic>
      <p:pic>
        <p:nvPicPr>
          <p:cNvPr id="706568" name="Picture 8" descr="F:\СЕМИНАР_8_апр_2021\AMSR2\07-04-2021_08-35-54\20210323_1046_045A_89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24261" y="3429000"/>
            <a:ext cx="3044085" cy="33123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9512" y="37546"/>
            <a:ext cx="8712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Норвежское, Баренцево и Балтийское моря по данным </a:t>
            </a:r>
            <a:r>
              <a:rPr lang="en-US" sz="2400" b="1" dirty="0" smtClean="0">
                <a:solidFill>
                  <a:srgbClr val="FF0000"/>
                </a:solidFill>
              </a:rPr>
              <a:t>AMSR2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908720"/>
            <a:ext cx="194421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Многоканальный МВ радиометр </a:t>
            </a:r>
            <a:r>
              <a:rPr lang="en-US" b="1" dirty="0" smtClean="0">
                <a:solidFill>
                  <a:srgbClr val="FF0000"/>
                </a:solidFill>
              </a:rPr>
              <a:t>AMSR2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 спутник Японии </a:t>
            </a:r>
            <a:r>
              <a:rPr lang="en-US" b="1" dirty="0" smtClean="0">
                <a:solidFill>
                  <a:srgbClr val="FF0000"/>
                </a:solidFill>
              </a:rPr>
              <a:t>GCOM-W1</a:t>
            </a:r>
          </a:p>
          <a:p>
            <a:r>
              <a:rPr lang="ru-RU" sz="1600" b="1" dirty="0" smtClean="0">
                <a:solidFill>
                  <a:srgbClr val="0033CC"/>
                </a:solidFill>
              </a:rPr>
              <a:t> Частоты 6,9-89 ГГц,</a:t>
            </a:r>
          </a:p>
          <a:p>
            <a:r>
              <a:rPr lang="ru-RU" sz="1600" b="1" dirty="0" smtClean="0">
                <a:solidFill>
                  <a:srgbClr val="0033CC"/>
                </a:solidFill>
              </a:rPr>
              <a:t>   антенна </a:t>
            </a:r>
            <a:r>
              <a:rPr lang="en-US" sz="1600" b="1" dirty="0" smtClean="0">
                <a:solidFill>
                  <a:srgbClr val="0033CC"/>
                </a:solidFill>
              </a:rPr>
              <a:t>D = 2</a:t>
            </a:r>
            <a:r>
              <a:rPr lang="ru-RU" sz="1600" b="1" dirty="0" smtClean="0">
                <a:solidFill>
                  <a:srgbClr val="0033CC"/>
                </a:solidFill>
              </a:rPr>
              <a:t> м 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7824" y="476672"/>
            <a:ext cx="1752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</a:rPr>
              <a:t>23 </a:t>
            </a:r>
            <a:r>
              <a:rPr lang="ru-RU" sz="2000" b="1" dirty="0" smtClean="0">
                <a:solidFill>
                  <a:srgbClr val="0033CC"/>
                </a:solidFill>
              </a:rPr>
              <a:t>марта</a:t>
            </a:r>
            <a:r>
              <a:rPr lang="en-US" sz="2000" b="1" dirty="0" smtClean="0">
                <a:solidFill>
                  <a:srgbClr val="0033CC"/>
                </a:solidFill>
              </a:rPr>
              <a:t> 2021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 rot="20394474">
            <a:off x="1547664" y="4254171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Гренландия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8024" y="429309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Гренландия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31751">
            <a:off x="2561109" y="4806637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Сильный ветер</a:t>
            </a:r>
            <a:endParaRPr lang="ru-RU" sz="1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8371" name="Object 3"/>
          <p:cNvGraphicFramePr>
            <a:graphicFrameLocks noChangeAspect="1"/>
          </p:cNvGraphicFramePr>
          <p:nvPr/>
        </p:nvGraphicFramePr>
        <p:xfrm>
          <a:off x="81064" y="332656"/>
          <a:ext cx="9062936" cy="6383632"/>
        </p:xfrm>
        <a:graphic>
          <a:graphicData uri="http://schemas.openxmlformats.org/presentationml/2006/ole">
            <p:oleObj spid="_x0000_s1026" name="Документ" r:id="rId3" imgW="9954805" imgH="7183493" progId="Word.Document.12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72808" y="357166"/>
            <a:ext cx="19797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</a:rPr>
              <a:t>23 марта 2021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</a:t>
            </a:r>
            <a:r>
              <a:rPr lang="en-US" b="1" dirty="0" smtClean="0">
                <a:solidFill>
                  <a:srgbClr val="FF0000"/>
                </a:solidFill>
              </a:rPr>
              <a:t>AMSR2</a:t>
            </a:r>
            <a:endParaRPr lang="ru-RU" b="1" dirty="0" smtClean="0">
              <a:solidFill>
                <a:srgbClr val="0033CC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ru-RU" sz="1600" b="1" dirty="0" err="1" smtClean="0">
                <a:solidFill>
                  <a:srgbClr val="0033CC"/>
                </a:solidFill>
              </a:rPr>
              <a:t>А-яркостная</a:t>
            </a:r>
            <a:r>
              <a:rPr lang="ru-RU" sz="1600" b="1" dirty="0" smtClean="0">
                <a:solidFill>
                  <a:srgbClr val="0033CC"/>
                </a:solidFill>
              </a:rPr>
              <a:t> </a:t>
            </a:r>
            <a:r>
              <a:rPr lang="ru-RU" sz="1600" b="1" dirty="0" err="1" smtClean="0">
                <a:solidFill>
                  <a:srgbClr val="0033CC"/>
                </a:solidFill>
              </a:rPr>
              <a:t>темпе-ратура</a:t>
            </a:r>
            <a:r>
              <a:rPr lang="ru-RU" sz="1600" b="1" dirty="0" smtClean="0">
                <a:solidFill>
                  <a:srgbClr val="0033CC"/>
                </a:solidFill>
              </a:rPr>
              <a:t> на 10,6 ГГц на горизонт поляр. </a:t>
            </a:r>
          </a:p>
          <a:p>
            <a:r>
              <a:rPr lang="ru-RU" sz="1600" b="1" dirty="0" smtClean="0">
                <a:solidFill>
                  <a:srgbClr val="0033CC"/>
                </a:solidFill>
              </a:rPr>
              <a:t>Б -  скорость ветра  В - </a:t>
            </a:r>
            <a:r>
              <a:rPr lang="ru-RU" sz="1600" b="1" dirty="0" err="1" smtClean="0">
                <a:solidFill>
                  <a:srgbClr val="0033CC"/>
                </a:solidFill>
              </a:rPr>
              <a:t>водозапас</a:t>
            </a:r>
            <a:r>
              <a:rPr lang="ru-RU" sz="1600" b="1" dirty="0" smtClean="0">
                <a:solidFill>
                  <a:srgbClr val="0033CC"/>
                </a:solidFill>
              </a:rPr>
              <a:t> облаков и</a:t>
            </a:r>
          </a:p>
          <a:p>
            <a:r>
              <a:rPr lang="ru-RU" b="1" dirty="0" smtClean="0">
                <a:solidFill>
                  <a:srgbClr val="0033CC"/>
                </a:solidFill>
              </a:rPr>
              <a:t> </a:t>
            </a:r>
            <a:r>
              <a:rPr lang="ru-RU" sz="1600" b="1" dirty="0" smtClean="0">
                <a:solidFill>
                  <a:srgbClr val="0033CC"/>
                </a:solidFill>
              </a:rPr>
              <a:t>Г – </a:t>
            </a:r>
            <a:r>
              <a:rPr lang="ru-RU" sz="1600" b="1" dirty="0" err="1" smtClean="0">
                <a:solidFill>
                  <a:srgbClr val="0033CC"/>
                </a:solidFill>
              </a:rPr>
              <a:t>паросодержа-ние</a:t>
            </a:r>
            <a:r>
              <a:rPr lang="ru-RU" sz="1600" b="1" dirty="0" smtClean="0">
                <a:solidFill>
                  <a:srgbClr val="0033CC"/>
                </a:solidFill>
              </a:rPr>
              <a:t> атмосферы</a:t>
            </a:r>
            <a:r>
              <a:rPr lang="ru-RU" sz="1200" b="1" dirty="0" smtClean="0">
                <a:solidFill>
                  <a:srgbClr val="0033CC"/>
                </a:solidFill>
              </a:rPr>
              <a:t> (алгоритм ТОИ ДВО РАН) </a:t>
            </a:r>
          </a:p>
          <a:p>
            <a:r>
              <a:rPr lang="ru-RU" sz="1600" b="1" dirty="0" smtClean="0">
                <a:solidFill>
                  <a:srgbClr val="0033CC"/>
                </a:solidFill>
              </a:rPr>
              <a:t>(</a:t>
            </a:r>
            <a:r>
              <a:rPr lang="ru-RU" sz="1600" b="1" dirty="0" err="1" smtClean="0">
                <a:solidFill>
                  <a:srgbClr val="0033CC"/>
                </a:solidFill>
              </a:rPr>
              <a:t>Последователь-ные</a:t>
            </a:r>
            <a:r>
              <a:rPr lang="ru-RU" sz="1600" b="1" dirty="0" smtClean="0">
                <a:solidFill>
                  <a:srgbClr val="0033CC"/>
                </a:solidFill>
              </a:rPr>
              <a:t> восходящие витки </a:t>
            </a:r>
            <a:r>
              <a:rPr lang="ru-RU" sz="1600" b="1" i="1" dirty="0" smtClean="0">
                <a:solidFill>
                  <a:srgbClr val="0033CC"/>
                </a:solidFill>
              </a:rPr>
              <a:t>сверху вниз и с </a:t>
            </a:r>
            <a:r>
              <a:rPr lang="ru-RU" sz="1600" b="1" dirty="0" smtClean="0">
                <a:solidFill>
                  <a:srgbClr val="0033CC"/>
                </a:solidFill>
              </a:rPr>
              <a:t>запада на восток) </a:t>
            </a:r>
            <a:r>
              <a:rPr lang="en-US" sz="1600" b="1" dirty="0" smtClean="0">
                <a:solidFill>
                  <a:srgbClr val="0033CC"/>
                </a:solidFill>
              </a:rPr>
              <a:t> </a:t>
            </a:r>
            <a:r>
              <a:rPr lang="ru-RU" sz="1600" b="1" dirty="0" smtClean="0">
                <a:solidFill>
                  <a:srgbClr val="0033CC"/>
                </a:solidFill>
              </a:rPr>
              <a:t> 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026" y="6237312"/>
            <a:ext cx="14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Тя</a:t>
            </a:r>
            <a:r>
              <a:rPr lang="ru-RU" b="1" dirty="0" smtClean="0"/>
              <a:t>(10Г), К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12988" y="6524649"/>
            <a:ext cx="10801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Ветер, м/с</a:t>
            </a:r>
            <a:endParaRPr lang="ru-RU" sz="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79912" y="6524345"/>
            <a:ext cx="15841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/>
              <a:t>Водозапас</a:t>
            </a:r>
            <a:r>
              <a:rPr lang="ru-RU" sz="1400" b="1" dirty="0" smtClean="0"/>
              <a:t>, кг/м</a:t>
            </a:r>
            <a:r>
              <a:rPr lang="ru-RU" sz="1400" b="1" baseline="30000" dirty="0" smtClean="0"/>
              <a:t>2</a:t>
            </a:r>
            <a:endParaRPr lang="ru-RU" sz="14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779912" y="6529536"/>
            <a:ext cx="15841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/>
              <a:t>Водозапас</a:t>
            </a:r>
            <a:r>
              <a:rPr lang="ru-RU" sz="1400" b="1" dirty="0" smtClean="0"/>
              <a:t>, кг/м</a:t>
            </a:r>
            <a:r>
              <a:rPr lang="ru-RU" sz="1400" b="1" baseline="30000" dirty="0" smtClean="0"/>
              <a:t>2</a:t>
            </a:r>
            <a:endParaRPr lang="ru-RU" sz="1400" b="1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5464974" y="6558111"/>
            <a:ext cx="187220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/>
              <a:t>Паросодержание</a:t>
            </a:r>
            <a:r>
              <a:rPr lang="ru-RU" sz="1200" b="1" dirty="0" smtClean="0"/>
              <a:t>, кг/м</a:t>
            </a:r>
            <a:r>
              <a:rPr lang="ru-RU" sz="1200" b="1" baseline="30000" dirty="0" smtClean="0"/>
              <a:t>2</a:t>
            </a:r>
            <a:endParaRPr lang="ru-RU" sz="1200" b="1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83568" y="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А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5776" y="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Б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1960" y="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В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90084" y="9525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Г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31751">
            <a:off x="703946" y="3139387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Сильный ветер</a:t>
            </a:r>
            <a:endParaRPr lang="ru-RU" sz="10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394" name="Picture 2" descr="F:\СЕМИНАР_8_апр_2021\AMSR2\07-04-2021_08-35-54\23_March_2021_214D_198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614" y="24486"/>
            <a:ext cx="8158386" cy="650085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26144" y="6381328"/>
            <a:ext cx="2286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Скорость ветра, м/с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192" y="6330806"/>
            <a:ext cx="28083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solidFill>
                  <a:srgbClr val="0033CC"/>
                </a:solidFill>
              </a:rPr>
              <a:t>Водозапас</a:t>
            </a:r>
            <a:r>
              <a:rPr lang="ru-RU" sz="1600" b="1" dirty="0" smtClean="0">
                <a:solidFill>
                  <a:srgbClr val="0033CC"/>
                </a:solidFill>
              </a:rPr>
              <a:t> облаков, кг/м2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5" y="5855077"/>
            <a:ext cx="3419872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</a:rPr>
              <a:t>Приборы</a:t>
            </a:r>
            <a:r>
              <a:rPr lang="ru-RU" sz="1400" b="1" dirty="0" smtClean="0"/>
              <a:t>  </a:t>
            </a:r>
            <a:r>
              <a:rPr lang="ru-RU" sz="1400" b="1" dirty="0" smtClean="0">
                <a:solidFill>
                  <a:srgbClr val="FF0000"/>
                </a:solidFill>
              </a:rPr>
              <a:t>Арктики</a:t>
            </a:r>
            <a:r>
              <a:rPr lang="ru-RU" sz="1400" b="1" dirty="0" smtClean="0"/>
              <a:t> </a:t>
            </a:r>
            <a:r>
              <a:rPr lang="ru-RU" sz="1400" b="1" dirty="0" smtClean="0">
                <a:solidFill>
                  <a:srgbClr val="0033CC"/>
                </a:solidFill>
              </a:rPr>
              <a:t>не видят поверхность при облаках. Важные для мониторинга скорость ветра, осадки, границы и характеристики льда не определяются </a:t>
            </a:r>
            <a:endParaRPr lang="ru-RU" sz="14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62" name="Picture 2" descr="F:\СЕМИНАР_8_апр_2021\Арктика-М\МТВЗА-ГЯ_23_мар_2021\23_March_orbits\0731_01D\TB23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39" y="614363"/>
            <a:ext cx="2208405" cy="3246685"/>
          </a:xfrm>
          <a:prstGeom prst="rect">
            <a:avLst/>
          </a:prstGeom>
          <a:noFill/>
        </p:spPr>
      </p:pic>
      <p:pic>
        <p:nvPicPr>
          <p:cNvPr id="706563" name="Picture 3" descr="F:\СЕМИНАР_8_апр_2021\Арктика-М\МТВЗА-ГЯ_23_мар_2021\23_March_orbits\0731_01D\TB31H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620688"/>
            <a:ext cx="2204103" cy="3240360"/>
          </a:xfrm>
          <a:prstGeom prst="rect">
            <a:avLst/>
          </a:prstGeom>
          <a:noFill/>
        </p:spPr>
      </p:pic>
      <p:pic>
        <p:nvPicPr>
          <p:cNvPr id="706564" name="Picture 4" descr="F:\СЕМИНАР_8_апр_2021\Арктика-М\МТВЗА-ГЯ_23_мар_2021\23_March_orbits\0731_01D\TB42H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599158"/>
            <a:ext cx="2232248" cy="3287291"/>
          </a:xfrm>
          <a:prstGeom prst="rect">
            <a:avLst/>
          </a:prstGeom>
          <a:noFill/>
        </p:spPr>
      </p:pic>
      <p:pic>
        <p:nvPicPr>
          <p:cNvPr id="706565" name="Picture 5" descr="F:\СЕМИНАР_8_апр_2021\Арктика-М\МТВЗА-ГЯ_23_мар_2021\23_March_orbits\0731_01D\TB42V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661310"/>
            <a:ext cx="2190044" cy="3225139"/>
          </a:xfrm>
          <a:prstGeom prst="rect">
            <a:avLst/>
          </a:prstGeom>
          <a:noFill/>
        </p:spPr>
      </p:pic>
      <p:pic>
        <p:nvPicPr>
          <p:cNvPr id="706566" name="Picture 6" descr="F:\СЕМИНАР_8_апр_2021\Арктика-М\МТВЗА-ГЯ_23_мар_2021\23_March_orbits\1325_08A\TB42H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899188"/>
            <a:ext cx="1446242" cy="2952328"/>
          </a:xfrm>
          <a:prstGeom prst="rect">
            <a:avLst/>
          </a:prstGeom>
          <a:noFill/>
        </p:spPr>
      </p:pic>
      <p:pic>
        <p:nvPicPr>
          <p:cNvPr id="706568" name="Picture 8" descr="F:\СЕМИНАР_8_апр_2021\Арктика-М\МТВЗА-ГЯ_23_мар_2021\23_March_orbits\1325_08A\TB91V-a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25550" y="3898864"/>
            <a:ext cx="1440160" cy="2939913"/>
          </a:xfrm>
          <a:prstGeom prst="rect">
            <a:avLst/>
          </a:prstGeom>
          <a:noFill/>
        </p:spPr>
      </p:pic>
      <p:pic>
        <p:nvPicPr>
          <p:cNvPr id="706569" name="Picture 9" descr="F:\СЕМИНАР_8_апр_2021\Арктика-М\МТВЗА-ГЯ_23_мар_2021\23_March_orbits\1325_08A\TB183+-1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3911603"/>
            <a:ext cx="1440160" cy="2912529"/>
          </a:xfrm>
          <a:prstGeom prst="rect">
            <a:avLst/>
          </a:prstGeom>
          <a:noFill/>
        </p:spPr>
      </p:pic>
      <p:pic>
        <p:nvPicPr>
          <p:cNvPr id="706570" name="Picture 10" descr="F:\СЕМИНАР_8_апр_2021\Арктика-М\МТВЗА-ГЯ_23_мар_2021\23_March_orbits\1325_08A\TB183+-3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8" y="3924891"/>
            <a:ext cx="1488155" cy="2888485"/>
          </a:xfrm>
          <a:prstGeom prst="rect">
            <a:avLst/>
          </a:prstGeom>
          <a:noFill/>
        </p:spPr>
      </p:pic>
      <p:pic>
        <p:nvPicPr>
          <p:cNvPr id="706571" name="Picture 11" descr="F:\СЕМИНАР_8_апр_2021\Арктика-М\МТВЗА-ГЯ_23_мар_2021\23_March_orbits\1325_08A\TB183+-7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02909" y="3899148"/>
            <a:ext cx="1427578" cy="291422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Циклоны и Гренландия в полях яркостных температур на частотах </a:t>
            </a:r>
            <a:r>
              <a:rPr lang="ru-RU" b="1" dirty="0" smtClean="0">
                <a:solidFill>
                  <a:srgbClr val="FF0000"/>
                </a:solidFill>
              </a:rPr>
              <a:t>МТВЗА-ГЯ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по измерениям на нисходящих и восходящих витках 23 марта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0033CC"/>
                </a:solidFill>
              </a:rPr>
              <a:t>2021 г.</a:t>
            </a:r>
          </a:p>
        </p:txBody>
      </p:sp>
      <p:sp>
        <p:nvSpPr>
          <p:cNvPr id="12" name="TextBox 11"/>
          <p:cNvSpPr txBox="1"/>
          <p:nvPr/>
        </p:nvSpPr>
        <p:spPr>
          <a:xfrm rot="17945616">
            <a:off x="7027976" y="827931"/>
            <a:ext cx="75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Грен</a:t>
            </a:r>
          </a:p>
          <a:p>
            <a:r>
              <a:rPr lang="ru-RU" sz="1200" i="1" dirty="0" err="1" smtClean="0">
                <a:solidFill>
                  <a:schemeClr val="bg1"/>
                </a:solidFill>
              </a:rPr>
              <a:t>ландия</a:t>
            </a:r>
            <a:endParaRPr lang="ru-RU" sz="1200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7945616">
            <a:off x="1051313" y="1932509"/>
            <a:ext cx="75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Циклон</a:t>
            </a:r>
            <a:endParaRPr lang="ru-RU" sz="1200" i="1" dirty="0"/>
          </a:p>
        </p:txBody>
      </p:sp>
      <p:sp>
        <p:nvSpPr>
          <p:cNvPr id="16" name="TextBox 15"/>
          <p:cNvSpPr txBox="1"/>
          <p:nvPr/>
        </p:nvSpPr>
        <p:spPr>
          <a:xfrm rot="17945616">
            <a:off x="7855523" y="1863231"/>
            <a:ext cx="755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Циклон</a:t>
            </a:r>
            <a:endParaRPr lang="ru-RU" sz="1200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729" name="Picture 1" descr="F:\СЕМИНАР_8_апр_2021\Арктика-М\GMI\GMI_23_March_2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15" y="764704"/>
            <a:ext cx="8927749" cy="600079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44624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Измерения радиометра </a:t>
            </a:r>
            <a:r>
              <a:rPr lang="en-US" sz="2800" b="1" dirty="0" smtClean="0">
                <a:solidFill>
                  <a:srgbClr val="FF0000"/>
                </a:solidFill>
              </a:rPr>
              <a:t>GMI </a:t>
            </a:r>
            <a:r>
              <a:rPr lang="ru-RU" sz="2800" b="1" dirty="0" smtClean="0">
                <a:solidFill>
                  <a:srgbClr val="FF0000"/>
                </a:solidFill>
              </a:rPr>
              <a:t>со спутника </a:t>
            </a:r>
            <a:r>
              <a:rPr lang="en-US" sz="2800" b="1" dirty="0" smtClean="0">
                <a:solidFill>
                  <a:srgbClr val="FF0000"/>
                </a:solidFill>
              </a:rPr>
              <a:t>GPM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0033CC"/>
                </a:solidFill>
              </a:rPr>
              <a:t>23 </a:t>
            </a:r>
            <a:r>
              <a:rPr lang="ru-RU" sz="2000" b="1" dirty="0" smtClean="0">
                <a:solidFill>
                  <a:srgbClr val="0033CC"/>
                </a:solidFill>
              </a:rPr>
              <a:t>марта</a:t>
            </a:r>
            <a:r>
              <a:rPr lang="en-US" sz="2000" b="1" dirty="0" smtClean="0">
                <a:solidFill>
                  <a:srgbClr val="0033CC"/>
                </a:solidFill>
              </a:rPr>
              <a:t> 2021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5900749" y="3674924"/>
            <a:ext cx="321471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Полярный циклон,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мезомас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штабные конвективные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ячейки в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поле яркостной температуры на частотах 10,65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23,8, 37,0 и 89,0 ГГц и среднеквадратичный уклон морской поверхности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GPM – Global Precipitation Measurements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США,</a:t>
            </a:r>
            <a:r>
              <a:rPr kumimoji="0" lang="ru-RU" b="0" i="1" u="none" strike="noStrike" cap="none" normalizeH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Япония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33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GMI – GPM Microwave Imager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4365104"/>
            <a:ext cx="79208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i="1" dirty="0" smtClean="0"/>
              <a:t>Исландия</a:t>
            </a:r>
            <a:endParaRPr lang="ru-RU" sz="1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228184" y="836712"/>
            <a:ext cx="93610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i="1" dirty="0" smtClean="0"/>
              <a:t>Гренландия</a:t>
            </a:r>
            <a:endParaRPr lang="ru-RU" sz="10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3789040"/>
            <a:ext cx="93610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i="1" dirty="0" smtClean="0"/>
              <a:t>Гренландия</a:t>
            </a:r>
            <a:endParaRPr lang="ru-RU" sz="10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836712"/>
            <a:ext cx="93610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i="1" dirty="0" smtClean="0"/>
              <a:t>Гренландия</a:t>
            </a:r>
            <a:endParaRPr lang="ru-RU" sz="10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448125" y="1349235"/>
            <a:ext cx="79208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i="1" dirty="0" smtClean="0"/>
              <a:t>Исландия</a:t>
            </a:r>
            <a:endParaRPr lang="ru-RU" sz="10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19672" y="1412776"/>
            <a:ext cx="792088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i="1" dirty="0" smtClean="0">
                <a:solidFill>
                  <a:schemeClr val="bg1"/>
                </a:solidFill>
              </a:rPr>
              <a:t>Исландия</a:t>
            </a:r>
            <a:endParaRPr lang="ru-RU" sz="10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769" name="Picture 1" descr="F:\СЕМИНАР_8_апр_2021\Арктика-М\23_марта_2021\20210323_Гренланд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44000" cy="2779776"/>
          </a:xfrm>
          <a:prstGeom prst="rect">
            <a:avLst/>
          </a:prstGeom>
          <a:noFill/>
        </p:spPr>
      </p:pic>
      <p:pic>
        <p:nvPicPr>
          <p:cNvPr id="672770" name="Picture 2" descr="F:\СЕМИНАР_8_апр_2021\Арктика-М\23_марта_2021\20210323_НоваяЗемл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0996" y="2996952"/>
            <a:ext cx="6902925" cy="374441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32" y="3000372"/>
            <a:ext cx="2785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Ледяной покров у Гренландии и у Новой Земли на изображениях </a:t>
            </a:r>
            <a:r>
              <a:rPr lang="ru-RU" b="1" dirty="0" smtClean="0">
                <a:solidFill>
                  <a:srgbClr val="FF0000"/>
                </a:solidFill>
              </a:rPr>
              <a:t>РСА </a:t>
            </a:r>
            <a:r>
              <a:rPr lang="ru-RU" b="1" dirty="0" smtClean="0">
                <a:solidFill>
                  <a:srgbClr val="0033CC"/>
                </a:solidFill>
              </a:rPr>
              <a:t>со спутника </a:t>
            </a:r>
            <a:r>
              <a:rPr lang="en-US" b="1" dirty="0" smtClean="0">
                <a:solidFill>
                  <a:srgbClr val="FF0000"/>
                </a:solidFill>
              </a:rPr>
              <a:t>Sentinel-1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0033CC"/>
                </a:solidFill>
              </a:rPr>
              <a:t>(</a:t>
            </a:r>
            <a:r>
              <a:rPr lang="en-US" b="1" i="1" dirty="0" smtClean="0">
                <a:solidFill>
                  <a:srgbClr val="0033CC"/>
                </a:solidFill>
              </a:rPr>
              <a:t>ESA –</a:t>
            </a:r>
            <a:r>
              <a:rPr lang="ru-RU" b="1" i="1" dirty="0" smtClean="0">
                <a:solidFill>
                  <a:srgbClr val="0033CC"/>
                </a:solidFill>
              </a:rPr>
              <a:t> Европейское космическое агентство</a:t>
            </a:r>
            <a:r>
              <a:rPr lang="ru-RU" b="1" dirty="0" smtClean="0">
                <a:solidFill>
                  <a:srgbClr val="0033CC"/>
                </a:solidFill>
              </a:rPr>
              <a:t>)</a:t>
            </a:r>
            <a:endParaRPr lang="ru-RU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466" name="Picture 2" descr="F:\12_апреля_2020\Yu-A-Gagarin-Leningrad-1962-Photo-by-Leonid-M-Mitnik_W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448" y="116632"/>
            <a:ext cx="6502808" cy="66247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04248" y="4691236"/>
            <a:ext cx="23397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33CC"/>
                </a:solidFill>
              </a:rPr>
              <a:t>Международный студенческий конгресс</a:t>
            </a:r>
          </a:p>
          <a:p>
            <a:pPr algn="ctr"/>
            <a:r>
              <a:rPr lang="ru-RU" sz="2200" b="1" dirty="0" smtClean="0">
                <a:solidFill>
                  <a:srgbClr val="0033CC"/>
                </a:solidFill>
              </a:rPr>
              <a:t>Ленинград, </a:t>
            </a:r>
          </a:p>
          <a:p>
            <a:pPr algn="ctr"/>
            <a:r>
              <a:rPr lang="ru-RU" sz="2200" b="1" dirty="0" smtClean="0">
                <a:solidFill>
                  <a:srgbClr val="0033CC"/>
                </a:solidFill>
              </a:rPr>
              <a:t>июль 1962 г</a:t>
            </a:r>
            <a:r>
              <a:rPr lang="en-US" sz="2200" b="1" dirty="0" smtClean="0">
                <a:solidFill>
                  <a:srgbClr val="0033CC"/>
                </a:solidFill>
              </a:rPr>
              <a:t>.</a:t>
            </a:r>
            <a:r>
              <a:rPr lang="ru-RU" sz="2200" b="1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фото Л.М. </a:t>
            </a:r>
            <a:r>
              <a:rPr lang="ru-RU" b="1" dirty="0" err="1" smtClean="0">
                <a:solidFill>
                  <a:srgbClr val="0033CC"/>
                </a:solidFill>
              </a:rPr>
              <a:t>Митника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745" name="Picture 1" descr="F:\СЕМИНАР_8_апр_2021\Арктика-М\Sentinel-1A\S-1_24032021_WhiteSe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36" y="68782"/>
            <a:ext cx="4786396" cy="67276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03650" y="980731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Баренцево море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30" y="5785523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</a:rPr>
              <a:t>Белое море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4942" y="1034737"/>
            <a:ext cx="3533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Новосибирские острова</a:t>
            </a:r>
            <a:endParaRPr lang="ru-RU" sz="2400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20946" y="404664"/>
            <a:ext cx="3555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Sentinel-1A</a:t>
            </a:r>
            <a:r>
              <a:rPr lang="ru-RU" sz="2800" b="1" dirty="0" smtClean="0">
                <a:solidFill>
                  <a:srgbClr val="FF0000"/>
                </a:solidFill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</a:rPr>
              <a:t>SAR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7866" y="5085188"/>
            <a:ext cx="12355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Море Лаптевых</a:t>
            </a:r>
            <a:r>
              <a:rPr lang="en-US" sz="1400" b="1" i="1" dirty="0" smtClean="0">
                <a:solidFill>
                  <a:schemeClr val="bg1"/>
                </a:solidFill>
              </a:rPr>
              <a:t> </a:t>
            </a:r>
            <a:endParaRPr lang="ru-RU" sz="1400" b="1" i="1" dirty="0" smtClean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08470" y="5949284"/>
            <a:ext cx="1235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i="1" dirty="0" err="1" smtClean="0">
                <a:solidFill>
                  <a:schemeClr val="bg1"/>
                </a:solidFill>
              </a:rPr>
              <a:t>Восточно-Сибирское</a:t>
            </a:r>
            <a:endParaRPr lang="ru-RU" sz="1200" b="1" i="1" dirty="0" smtClean="0">
              <a:solidFill>
                <a:schemeClr val="bg1"/>
              </a:solidFill>
            </a:endParaRPr>
          </a:p>
          <a:p>
            <a:pPr algn="ctr"/>
            <a:r>
              <a:rPr lang="ru-RU" sz="1200" b="1" i="1" dirty="0" smtClean="0">
                <a:solidFill>
                  <a:schemeClr val="bg1"/>
                </a:solidFill>
              </a:rPr>
              <a:t>море</a:t>
            </a:r>
          </a:p>
        </p:txBody>
      </p:sp>
      <p:pic>
        <p:nvPicPr>
          <p:cNvPr id="12" name="Picture 2" descr="F:\СЕМИНАР_8_апр_2021\Арктика-М\Sentinel-1A\S-1_30032021_v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8532" y="1785927"/>
            <a:ext cx="4689972" cy="5014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018" name="Picture 2" descr="F:\СЕМИНАР_8_апр_2021\Арктика-М\Sentinel-1A\S-1_26032021_Balt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2081" y="836712"/>
            <a:ext cx="9440585" cy="43237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" y="188640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Sentinel-1A  SAR</a:t>
            </a:r>
            <a:r>
              <a:rPr lang="ru-RU" sz="2800" b="1" dirty="0" smtClean="0">
                <a:solidFill>
                  <a:srgbClr val="FF0000"/>
                </a:solidFill>
              </a:rPr>
              <a:t>  </a:t>
            </a:r>
            <a:r>
              <a:rPr lang="ru-RU" sz="2400" b="1" dirty="0" smtClean="0">
                <a:solidFill>
                  <a:srgbClr val="0033CC"/>
                </a:solidFill>
              </a:rPr>
              <a:t>Финский залив и Ладожское озеро </a:t>
            </a:r>
            <a:endParaRPr lang="en-US" sz="2400" b="1" dirty="0" smtClean="0">
              <a:solidFill>
                <a:srgbClr val="0033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544522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</a:rPr>
              <a:t>Послушайте!</a:t>
            </a:r>
            <a:br>
              <a:rPr lang="ru-RU" sz="2000" b="1" dirty="0" smtClean="0">
                <a:solidFill>
                  <a:srgbClr val="0033CC"/>
                </a:solidFill>
              </a:rPr>
            </a:br>
            <a:r>
              <a:rPr lang="ru-RU" sz="2000" b="1" dirty="0" smtClean="0">
                <a:solidFill>
                  <a:srgbClr val="0033CC"/>
                </a:solidFill>
              </a:rPr>
              <a:t>Ведь, если спутники запускают —</a:t>
            </a:r>
            <a:br>
              <a:rPr lang="ru-RU" sz="2000" b="1" dirty="0" smtClean="0">
                <a:solidFill>
                  <a:srgbClr val="0033CC"/>
                </a:solidFill>
              </a:rPr>
            </a:br>
            <a:r>
              <a:rPr lang="ru-RU" sz="2000" b="1" dirty="0" smtClean="0">
                <a:solidFill>
                  <a:srgbClr val="0033CC"/>
                </a:solidFill>
              </a:rPr>
              <a:t>значит — это кому-нибудь нужно?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8" y="3501008"/>
            <a:ext cx="173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Финский залив </a:t>
            </a:r>
            <a:endParaRPr lang="ru-RU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4064523">
            <a:off x="7496154" y="2264502"/>
            <a:ext cx="15470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chemeClr val="bg1"/>
                </a:solidFill>
              </a:rPr>
              <a:t>Ладожское оз. </a:t>
            </a:r>
            <a:endParaRPr lang="ru-RU" sz="1600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8306" y="314096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СПб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460432" y="1700808"/>
            <a:ext cx="683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лёд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МЕТЕОР-М_№2-2\20190906-30_поля 23_42_183\23_GHz_A_D\A\30_23GHz_50%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3" y="1985789"/>
            <a:ext cx="9043987" cy="482758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9879" y="69007"/>
            <a:ext cx="90364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33CC"/>
                </a:solidFill>
              </a:rPr>
              <a:t>Яркостная температура Земли на частоте 23,8 ГГц на Г- поляризации по измерениям </a:t>
            </a:r>
            <a:r>
              <a:rPr lang="ru-RU" sz="2200" b="1" dirty="0" smtClean="0">
                <a:solidFill>
                  <a:srgbClr val="FF0000"/>
                </a:solidFill>
              </a:rPr>
              <a:t>МТВЗА-ГЯ</a:t>
            </a:r>
            <a:r>
              <a:rPr lang="ru-RU" sz="2200" b="1" dirty="0" smtClean="0">
                <a:solidFill>
                  <a:srgbClr val="0033CC"/>
                </a:solidFill>
              </a:rPr>
              <a:t> на восходящих витках (ширина полосы обзора 2500 км) со спутника </a:t>
            </a:r>
            <a:r>
              <a:rPr lang="ru-RU" sz="2200" b="1" dirty="0" smtClean="0">
                <a:solidFill>
                  <a:srgbClr val="FF0000"/>
                </a:solidFill>
              </a:rPr>
              <a:t>Метеор-М № 2-2 </a:t>
            </a:r>
            <a:r>
              <a:rPr lang="ru-RU" sz="2200" b="1" dirty="0" smtClean="0">
                <a:solidFill>
                  <a:srgbClr val="0033CC"/>
                </a:solidFill>
              </a:rPr>
              <a:t>30 августа 2019 г. </a:t>
            </a:r>
            <a:r>
              <a:rPr lang="ru-RU" sz="2200" b="1" dirty="0" err="1" smtClean="0">
                <a:solidFill>
                  <a:srgbClr val="0033CC"/>
                </a:solidFill>
              </a:rPr>
              <a:t>Полярноорби-тальные</a:t>
            </a:r>
            <a:r>
              <a:rPr lang="ru-RU" sz="2200" b="1" dirty="0" smtClean="0">
                <a:solidFill>
                  <a:srgbClr val="0033CC"/>
                </a:solidFill>
              </a:rPr>
              <a:t> спутники регистрируют взаимосвязь процессов и явлений в высоких, умеренных и низких широтах. </a:t>
            </a:r>
            <a:endParaRPr lang="ru-RU" sz="22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МЕТЕОР-М_№2-2\20190906-30_поля 23_42_183\42_GHz_A_D\A\30_42H_50%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1843360"/>
            <a:ext cx="9042400" cy="482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504" y="59140"/>
            <a:ext cx="90364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Яркостная температура Земли на частоте 42,0 ГГц на </a:t>
            </a:r>
            <a:r>
              <a:rPr lang="ru-RU" sz="2400" b="1" dirty="0" err="1" smtClean="0">
                <a:solidFill>
                  <a:srgbClr val="0033CC"/>
                </a:solidFill>
              </a:rPr>
              <a:t>Г-поляриз</a:t>
            </a:r>
            <a:r>
              <a:rPr lang="ru-RU" sz="2400" b="1" dirty="0" smtClean="0">
                <a:solidFill>
                  <a:srgbClr val="0033CC"/>
                </a:solidFill>
              </a:rPr>
              <a:t>. по измерениям </a:t>
            </a:r>
            <a:r>
              <a:rPr lang="ru-RU" sz="2400" b="1" dirty="0" smtClean="0">
                <a:solidFill>
                  <a:srgbClr val="FF0000"/>
                </a:solidFill>
              </a:rPr>
              <a:t>МТВЗА-ГЯ</a:t>
            </a:r>
            <a:r>
              <a:rPr lang="ru-RU" sz="2400" b="1" dirty="0" smtClean="0">
                <a:solidFill>
                  <a:srgbClr val="0033CC"/>
                </a:solidFill>
              </a:rPr>
              <a:t> на восходящих витках (ширина полосы обзора 2500 км) со спутника </a:t>
            </a:r>
            <a:r>
              <a:rPr lang="ru-RU" sz="2400" b="1" dirty="0" smtClean="0">
                <a:solidFill>
                  <a:srgbClr val="FF0000"/>
                </a:solidFill>
              </a:rPr>
              <a:t>Метеор-М № 2-2 </a:t>
            </a:r>
            <a:r>
              <a:rPr lang="ru-RU" sz="2400" b="1" dirty="0" smtClean="0">
                <a:solidFill>
                  <a:srgbClr val="0033CC"/>
                </a:solidFill>
              </a:rPr>
              <a:t>30 августа 2019 г.</a:t>
            </a:r>
          </a:p>
          <a:p>
            <a:pPr algn="ctr"/>
            <a:r>
              <a:rPr lang="ru-RU" sz="2400" b="1" dirty="0" smtClean="0">
                <a:solidFill>
                  <a:srgbClr val="0033CC"/>
                </a:solidFill>
              </a:rPr>
              <a:t> </a:t>
            </a:r>
            <a:r>
              <a:rPr lang="ru-RU" sz="2800" b="1" dirty="0" smtClean="0">
                <a:solidFill>
                  <a:srgbClr val="0033CC"/>
                </a:solidFill>
              </a:rPr>
              <a:t>Взаимосвязь процессов на различных широтах.</a:t>
            </a:r>
            <a:endParaRPr lang="ru-RU" sz="28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462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cs typeface="Times New Roman" pitchFamily="18" charset="0"/>
              </a:rPr>
              <a:t>Яркостная температура Земли на частоте 183,31±1,4 ГГц по измерениям </a:t>
            </a:r>
            <a:r>
              <a:rPr lang="ru-RU" sz="2400" b="1" dirty="0" smtClean="0">
                <a:solidFill>
                  <a:srgbClr val="FF0000"/>
                </a:solidFill>
                <a:cs typeface="Times New Roman" pitchFamily="18" charset="0"/>
              </a:rPr>
              <a:t>МТВЗА-ГЯ</a:t>
            </a:r>
            <a:r>
              <a:rPr lang="ru-RU" sz="2400" b="1" dirty="0" smtClean="0">
                <a:solidFill>
                  <a:srgbClr val="0033CC"/>
                </a:solidFill>
                <a:cs typeface="Times New Roman" pitchFamily="18" charset="0"/>
              </a:rPr>
              <a:t> 17 декабря 2019 г.</a:t>
            </a:r>
          </a:p>
        </p:txBody>
      </p:sp>
      <p:pic>
        <p:nvPicPr>
          <p:cNvPr id="679938" name="Picture 2" descr="F:\MAIN\Conferences\Конф_2019\ИКИ_11-15_нояб\МТВЗА-ГЯ_первые_рез-ты\17_декабря _2019\17_dec_183 -1GHz_50%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" y="1052736"/>
            <a:ext cx="9078913" cy="52578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63688" y="6381328"/>
            <a:ext cx="374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Яркостная температура </a:t>
            </a:r>
            <a:r>
              <a:rPr lang="en-US" sz="2000" b="1" dirty="0" smtClean="0">
                <a:solidFill>
                  <a:srgbClr val="0033CC"/>
                </a:solidFill>
              </a:rPr>
              <a:t>(K)</a:t>
            </a:r>
            <a:endParaRPr lang="ru-RU" sz="20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4624"/>
            <a:ext cx="5520156" cy="674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12160" y="260648"/>
            <a:ext cx="2844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Таяние Гренландского ледяного щита, 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июнь-июль 2020 г.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МТВЗА-ГЯ,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Метеор-М №2-2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0963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09636" name="AutoShape 4"/>
          <p:cNvSpPr>
            <a:spLocks noChangeShapeType="1"/>
          </p:cNvSpPr>
          <p:nvPr/>
        </p:nvSpPr>
        <p:spPr bwMode="auto">
          <a:xfrm>
            <a:off x="-1889125" y="5426075"/>
            <a:ext cx="6659563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09638" name="Rectangle 6"/>
          <p:cNvSpPr>
            <a:spLocks noChangeArrowheads="1"/>
          </p:cNvSpPr>
          <p:nvPr/>
        </p:nvSpPr>
        <p:spPr bwMode="auto">
          <a:xfrm rot="10800000" flipV="1">
            <a:off x="5868144" y="1951379"/>
            <a:ext cx="327585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Яркостная температура Гренландии на частотах 10,65 и 31,0 ГГц на              Г-поляризации и на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42,0 и 91,6 ГГц на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В-поляризации в дни, когда по данным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МЕВЗА-ГЯ таяние снега наблюдалось на значительной площади Гренландии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51520" y="28575"/>
            <a:ext cx="8229600" cy="49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Арктика, СМП, циклоны над льдом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9512" y="908720"/>
            <a:ext cx="8856984" cy="5616624"/>
            <a:chOff x="864" y="11618"/>
            <a:chExt cx="8409" cy="5205"/>
          </a:xfrm>
        </p:grpSpPr>
        <p:pic>
          <p:nvPicPr>
            <p:cNvPr id="472067" name="Picture 3" descr="0364_24June31H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61" y="11618"/>
              <a:ext cx="2655" cy="5205"/>
            </a:xfrm>
            <a:prstGeom prst="rect">
              <a:avLst/>
            </a:prstGeom>
            <a:noFill/>
          </p:spPr>
        </p:pic>
        <p:pic>
          <p:nvPicPr>
            <p:cNvPr id="472068" name="Picture 4" descr="0350_23June31H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4" y="11621"/>
              <a:ext cx="2739" cy="5202"/>
            </a:xfrm>
            <a:prstGeom prst="rect">
              <a:avLst/>
            </a:prstGeom>
            <a:noFill/>
          </p:spPr>
        </p:pic>
        <p:pic>
          <p:nvPicPr>
            <p:cNvPr id="472069" name="Picture 5" descr="0373_25June31H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80" y="11621"/>
              <a:ext cx="2493" cy="5089"/>
            </a:xfrm>
            <a:prstGeom prst="rect">
              <a:avLst/>
            </a:prstGeom>
            <a:noFill/>
          </p:spPr>
        </p:pic>
      </p:grpSp>
      <p:sp>
        <p:nvSpPr>
          <p:cNvPr id="9" name="TextBox 8"/>
          <p:cNvSpPr txBox="1"/>
          <p:nvPr/>
        </p:nvSpPr>
        <p:spPr>
          <a:xfrm>
            <a:off x="979984" y="62068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</a:rPr>
              <a:t>23 июня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9952" y="62068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</a:rPr>
              <a:t>2</a:t>
            </a:r>
            <a:r>
              <a:rPr lang="en-US" sz="1600" b="1" dirty="0" smtClean="0">
                <a:solidFill>
                  <a:srgbClr val="0033CC"/>
                </a:solidFill>
              </a:rPr>
              <a:t>4</a:t>
            </a:r>
            <a:r>
              <a:rPr lang="ru-RU" sz="1600" b="1" dirty="0" smtClean="0">
                <a:solidFill>
                  <a:srgbClr val="0033CC"/>
                </a:solidFill>
              </a:rPr>
              <a:t> июня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4288" y="692696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</a:rPr>
              <a:t>2</a:t>
            </a:r>
            <a:r>
              <a:rPr lang="en-US" sz="1600" b="1" dirty="0" smtClean="0">
                <a:solidFill>
                  <a:srgbClr val="0033CC"/>
                </a:solidFill>
              </a:rPr>
              <a:t>5</a:t>
            </a:r>
            <a:r>
              <a:rPr lang="ru-RU" sz="1600" b="1" dirty="0" smtClean="0">
                <a:solidFill>
                  <a:srgbClr val="0033CC"/>
                </a:solidFill>
              </a:rPr>
              <a:t> июня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0272" y="64533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33CC"/>
                </a:solidFill>
              </a:rPr>
              <a:t>Тя</a:t>
            </a:r>
            <a:r>
              <a:rPr lang="ru-RU" b="1" dirty="0" smtClean="0">
                <a:solidFill>
                  <a:srgbClr val="0033CC"/>
                </a:solidFill>
              </a:rPr>
              <a:t>(</a:t>
            </a:r>
            <a:r>
              <a:rPr lang="en-US" b="1" dirty="0" smtClean="0">
                <a:solidFill>
                  <a:srgbClr val="0033CC"/>
                </a:solidFill>
              </a:rPr>
              <a:t>23</a:t>
            </a:r>
            <a:r>
              <a:rPr lang="ru-RU" b="1" dirty="0" smtClean="0">
                <a:solidFill>
                  <a:srgbClr val="0033CC"/>
                </a:solidFill>
              </a:rPr>
              <a:t>,8В)</a:t>
            </a:r>
            <a:endParaRPr lang="ru-RU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832" y="44624"/>
            <a:ext cx="8229600" cy="490066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Арктика, СМП, циклоны над льдом</a:t>
            </a:r>
            <a:endParaRPr lang="ru-RU" sz="3200" b="1" dirty="0">
              <a:solidFill>
                <a:srgbClr val="0033CC"/>
              </a:solidFill>
            </a:endParaRPr>
          </a:p>
        </p:txBody>
      </p:sp>
      <p:pic>
        <p:nvPicPr>
          <p:cNvPr id="535554" name="Picture 2" descr="F:\СЕВЕР\North_area_time_ser_1Jun-15Jul\N_42H_As\0350_23June42H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0728"/>
            <a:ext cx="2880320" cy="5559688"/>
          </a:xfrm>
          <a:prstGeom prst="rect">
            <a:avLst/>
          </a:prstGeom>
          <a:noFill/>
        </p:spPr>
      </p:pic>
      <p:pic>
        <p:nvPicPr>
          <p:cNvPr id="535555" name="Picture 3" descr="F:\СЕВЕР\North_area_time_ser_1Jun-15Jul\N_42H_As\0364_24June42HA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908720"/>
            <a:ext cx="2952718" cy="5661813"/>
          </a:xfrm>
          <a:prstGeom prst="rect">
            <a:avLst/>
          </a:prstGeom>
          <a:noFill/>
        </p:spPr>
      </p:pic>
      <p:pic>
        <p:nvPicPr>
          <p:cNvPr id="535556" name="Picture 4" descr="F:\СЕВЕР\North_area_time_ser_1Jun-15Jul\N_42H_As\0373_25June42HA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3904" y="980728"/>
            <a:ext cx="2854018" cy="556485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923928" y="548680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</a:rPr>
              <a:t>24 июня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0272" y="62068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</a:rPr>
              <a:t>25 июня</a:t>
            </a:r>
            <a:endParaRPr lang="ru-RU" sz="1600" b="1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584" y="620688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</a:rPr>
              <a:t>23 июня</a:t>
            </a:r>
            <a:endParaRPr lang="ru-RU" sz="1600" b="1" dirty="0">
              <a:solidFill>
                <a:srgbClr val="0033CC"/>
              </a:solidFill>
            </a:endParaRPr>
          </a:p>
        </p:txBody>
      </p:sp>
      <p:pic>
        <p:nvPicPr>
          <p:cNvPr id="535558" name="Picture 6" descr="F:\СЕВЕР\sca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6457776"/>
            <a:ext cx="2489200" cy="3556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843808" y="6477719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140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6136" y="646961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250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8224" y="645333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33CC"/>
                </a:solidFill>
              </a:rPr>
              <a:t>Тя</a:t>
            </a:r>
            <a:r>
              <a:rPr lang="ru-RU" b="1" dirty="0" smtClean="0">
                <a:solidFill>
                  <a:srgbClr val="0033CC"/>
                </a:solidFill>
              </a:rPr>
              <a:t>(42Г)</a:t>
            </a:r>
            <a:endParaRPr lang="ru-RU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7704" y="323945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Волны жары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72066" name="Picture 2" descr="F:\МЕТЕОР-М_№2-2\СИБИРЬ\42V_AS_Kadr\5_июля_202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394" y="1124744"/>
            <a:ext cx="4449975" cy="25202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27584" y="11154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5 июля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72067" name="Picture 3" descr="F:\МЕТЕОР-М_№2-2\СИБИРЬ\42V_AS_Kadr\7_июля_2020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9045" y="1124744"/>
            <a:ext cx="4424955" cy="25202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220072" y="11154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7 июля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72068" name="Picture 4" descr="F:\МЕТЕОР-М_№2-2\СИБИРЬ\42V_AS_Kadr\Шкала_42В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933056"/>
            <a:ext cx="4064496" cy="49181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411760" y="4581128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</a:rPr>
              <a:t>Яркостная температура, К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1640" y="5374957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</a:rPr>
              <a:t>Частота 42,0 ГГц, вертикальная поляризация</a:t>
            </a:r>
            <a:endParaRPr lang="ru-RU" sz="20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8259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</a:rPr>
              <a:t>Выводы</a:t>
            </a:r>
            <a:endParaRPr lang="ru-RU" sz="3600" b="1" dirty="0">
              <a:solidFill>
                <a:srgbClr val="0033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92696"/>
            <a:ext cx="89289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33CC"/>
                </a:solidFill>
              </a:rPr>
              <a:t>   Приборы спутника </a:t>
            </a:r>
            <a:r>
              <a:rPr lang="ru-RU" sz="2200" b="1" dirty="0" smtClean="0">
                <a:solidFill>
                  <a:srgbClr val="FF0000"/>
                </a:solidFill>
              </a:rPr>
              <a:t>Арктика-М</a:t>
            </a:r>
            <a:r>
              <a:rPr lang="ru-RU" sz="2200" b="1" dirty="0" smtClean="0">
                <a:solidFill>
                  <a:srgbClr val="0033CC"/>
                </a:solidFill>
              </a:rPr>
              <a:t> (модули видимого спектрального и теплового </a:t>
            </a:r>
            <a:r>
              <a:rPr lang="ru-RU" sz="2200" b="1" dirty="0" err="1" smtClean="0">
                <a:solidFill>
                  <a:srgbClr val="0033CC"/>
                </a:solidFill>
              </a:rPr>
              <a:t>ИК-диапазона</a:t>
            </a:r>
            <a:r>
              <a:rPr lang="ru-RU" sz="2200" b="1" dirty="0" smtClean="0">
                <a:solidFill>
                  <a:srgbClr val="0033CC"/>
                </a:solidFill>
              </a:rPr>
              <a:t>)</a:t>
            </a:r>
            <a:r>
              <a:rPr lang="ru-RU" sz="2200" b="1" dirty="0" smtClean="0"/>
              <a:t> </a:t>
            </a:r>
            <a:r>
              <a:rPr lang="ru-RU" sz="2200" b="1" dirty="0" smtClean="0">
                <a:solidFill>
                  <a:srgbClr val="0033CC"/>
                </a:solidFill>
              </a:rPr>
              <a:t>не видят подстилающую поверхность при облачности. При вероятности облачной погоды в арктическом регионе 50-80% возможности мониторинга ограничены. Важные для приложений параметры: скорость ветра, тип и интенсивность осадков, положение границ и характеристики льда, влажность почвы и др. определены быть не могут .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33CC"/>
                </a:solidFill>
              </a:rPr>
              <a:t>   Существенный прогресс в решении задач мониторинга может быть достигнут при совместном использовании изображений со спутника </a:t>
            </a:r>
            <a:r>
              <a:rPr lang="ru-RU" sz="2200" b="1" dirty="0" smtClean="0">
                <a:solidFill>
                  <a:srgbClr val="FF0000"/>
                </a:solidFill>
              </a:rPr>
              <a:t>Арктика-М</a:t>
            </a:r>
            <a:r>
              <a:rPr lang="ru-RU" sz="2200" b="1" dirty="0" smtClean="0">
                <a:solidFill>
                  <a:srgbClr val="0033CC"/>
                </a:solidFill>
              </a:rPr>
              <a:t> и радиометрических и радиолокационных данных с </a:t>
            </a:r>
            <a:r>
              <a:rPr lang="ru-RU" sz="2200" b="1" dirty="0" err="1" smtClean="0">
                <a:solidFill>
                  <a:srgbClr val="0033CC"/>
                </a:solidFill>
              </a:rPr>
              <a:t>полярноорбитальных</a:t>
            </a:r>
            <a:r>
              <a:rPr lang="ru-RU" sz="2200" b="1" dirty="0" smtClean="0">
                <a:solidFill>
                  <a:srgbClr val="0033CC"/>
                </a:solidFill>
              </a:rPr>
              <a:t> спутников различных стран, которые находятся  в открытом доступе. В совокупности такая комбинация служит источником всепогодной количественной информации с высоким пространственным и временным разрешением. </a:t>
            </a:r>
          </a:p>
          <a:p>
            <a:pPr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33CC"/>
                </a:solidFill>
              </a:rPr>
              <a:t>   Вклад России – видимые и </a:t>
            </a:r>
            <a:r>
              <a:rPr lang="ru-RU" sz="2200" b="1" dirty="0" err="1" smtClean="0">
                <a:solidFill>
                  <a:srgbClr val="0033CC"/>
                </a:solidFill>
              </a:rPr>
              <a:t>ИК-изображения</a:t>
            </a:r>
            <a:r>
              <a:rPr lang="ru-RU" sz="2200" b="1" dirty="0" smtClean="0">
                <a:solidFill>
                  <a:srgbClr val="0033CC"/>
                </a:solidFill>
              </a:rPr>
              <a:t> со спутников </a:t>
            </a:r>
            <a:r>
              <a:rPr lang="ru-RU" sz="2200" b="1" dirty="0" smtClean="0">
                <a:solidFill>
                  <a:srgbClr val="FF0000"/>
                </a:solidFill>
              </a:rPr>
              <a:t>Арктика-М</a:t>
            </a:r>
            <a:r>
              <a:rPr lang="ru-RU" sz="2200" b="1" dirty="0" smtClean="0">
                <a:solidFill>
                  <a:srgbClr val="0033CC"/>
                </a:solidFill>
              </a:rPr>
              <a:t> и калиброванные микроволновые многоканальные изображения со спутников серии </a:t>
            </a:r>
            <a:r>
              <a:rPr lang="ru-RU" sz="2200" b="1" dirty="0" smtClean="0">
                <a:solidFill>
                  <a:srgbClr val="FF0000"/>
                </a:solidFill>
              </a:rPr>
              <a:t>Метеор-М</a:t>
            </a:r>
            <a:r>
              <a:rPr lang="ru-RU" sz="2200" b="1" dirty="0" smtClean="0">
                <a:solidFill>
                  <a:srgbClr val="0033CC"/>
                </a:solidFill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</a:rPr>
              <a:t>№ 2-2 </a:t>
            </a:r>
            <a:r>
              <a:rPr lang="ru-RU" sz="2200" b="1" dirty="0" smtClean="0">
                <a:solidFill>
                  <a:srgbClr val="0033CC"/>
                </a:solidFill>
              </a:rPr>
              <a:t>и </a:t>
            </a:r>
            <a:r>
              <a:rPr lang="ru-RU" sz="2200" b="1" dirty="0" smtClean="0">
                <a:solidFill>
                  <a:srgbClr val="FF0000"/>
                </a:solidFill>
              </a:rPr>
              <a:t>№ 2-3 </a:t>
            </a:r>
            <a:r>
              <a:rPr lang="ru-RU" sz="2200" b="1" dirty="0" smtClean="0">
                <a:solidFill>
                  <a:srgbClr val="0033CC"/>
                </a:solidFill>
              </a:rPr>
              <a:t>и восстановленные по ним поля параметров атмосферы, океана и материковых покровов. </a:t>
            </a:r>
            <a:endParaRPr lang="ru-RU" sz="22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Климат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14282" y="1056793"/>
            <a:ext cx="8715404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altLang="ja-JP" sz="20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Важнейшей проблемой современности является быстрое изменение климата, проявляющееся в увеличении количества, интенсивности и продолжительности опасных явлений погоды: наводнений, засух, волн жары, лесных пожаров, в повышении уровня Мирового океана, в уменьшении площади морских льдов и др.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ru-RU" altLang="ja-JP" sz="20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ru-RU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9 августа 2021 г. Межправительственная группа экспертов по изменению климата ООН представила отчет по климату за последние 7 лет, согласно которому глобальное потепление ускоряется.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Предполагается, что средняя температура Земли повысится на 1,5°C к 2030 г. — на 10 лет раньше, чем в предыдущем прогнозе. Также отмечается, что увеличилось количество и тяжесть чрезвычайных природных явлений — от наводнений до аномальной жары. Ученые объясняют это выбросами парниковых газов в результате деятельности человека</a:t>
            </a:r>
            <a:r>
              <a:rPr kumimoji="0" lang="ru-RU" altLang="ja-JP" sz="20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ja-JP" sz="2000" b="1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altLang="ja-JP" sz="2000" b="1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79512" y="6242445"/>
            <a:ext cx="8856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‘It’s now or never’: UN climate report’s 4 urgent takeaways. </a:t>
            </a:r>
            <a:r>
              <a:rPr kumimoji="0" lang="en-US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Nat. </a:t>
            </a:r>
            <a:r>
              <a:rPr kumimoji="0" lang="en-US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Geograph</a:t>
            </a:r>
            <a:r>
              <a:rPr lang="en-US" sz="16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5" name="Rectangle 1"/>
          <p:cNvSpPr>
            <a:spLocks noChangeArrowheads="1"/>
          </p:cNvSpPr>
          <p:nvPr/>
        </p:nvSpPr>
        <p:spPr bwMode="auto">
          <a:xfrm>
            <a:off x="0" y="26903"/>
            <a:ext cx="91440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References 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698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</a:rPr>
              <a:t>Cherny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 I.V.,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</a:rPr>
              <a:t>Mitnik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 L.M., </a:t>
            </a:r>
            <a:r>
              <a:rPr lang="en-US" sz="1200" dirty="0" smtClean="0">
                <a:ea typeface="Times New Roman" pitchFamily="18" charset="0"/>
              </a:rPr>
              <a:t>et al.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</a:rPr>
              <a:t>Оn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-orbit calibration of the “Meteor-M” Microwave Imager/Sounder//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Proc. IGARSS 2010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. Hawaii,  </a:t>
            </a:r>
            <a:r>
              <a:rPr kumimoji="0" lang="en-US" sz="1200" b="0" i="0" u="none" strike="noStrike" cap="none" normalizeH="0" baseline="0" dirty="0" smtClean="0" bmk="_Toc87351049">
                <a:ln>
                  <a:noFill/>
                </a:ln>
                <a:effectLst/>
                <a:ea typeface="Times New Roman" pitchFamily="18" charset="0"/>
              </a:rPr>
              <a:t>P. 558-581.</a:t>
            </a:r>
            <a:endParaRPr kumimoji="0" lang="ru-RU" sz="1200" b="0" i="0" u="none" strike="noStrike" cap="none" normalizeH="0" baseline="0" dirty="0" smtClean="0" bmk="_Toc87351049">
              <a:ln>
                <a:noFill/>
              </a:ln>
              <a:effectLst/>
            </a:endParaRPr>
          </a:p>
          <a:p>
            <a:pPr indent="266700"/>
            <a:r>
              <a:rPr lang="ru-RU" sz="1200" dirty="0" err="1" smtClean="0"/>
              <a:t>Митник</a:t>
            </a:r>
            <a:r>
              <a:rPr lang="ru-RU" sz="1200" dirty="0" smtClean="0"/>
              <a:t> Л.М. и др. Исследование эволюции тропических циклонов в северо-западной части Тихого океана по данным </a:t>
            </a:r>
            <a:r>
              <a:rPr lang="ru-RU" sz="1200" dirty="0" err="1" smtClean="0"/>
              <a:t>СВЧ-радиометров</a:t>
            </a:r>
            <a:r>
              <a:rPr lang="ru-RU" sz="1200" dirty="0" smtClean="0"/>
              <a:t> МТВЗА-ГЯ со спутника Метеор-М №1 и AMSR-E со спутника </a:t>
            </a:r>
            <a:r>
              <a:rPr lang="ru-RU" sz="1200" dirty="0" err="1" smtClean="0"/>
              <a:t>Aqua</a:t>
            </a:r>
            <a:r>
              <a:rPr lang="ru-RU" sz="1200" dirty="0" smtClean="0"/>
              <a:t> // Соврем. </a:t>
            </a:r>
            <a:r>
              <a:rPr lang="ru-RU" sz="1200" dirty="0" err="1" smtClean="0"/>
              <a:t>пробл</a:t>
            </a:r>
            <a:r>
              <a:rPr lang="ru-RU" sz="1200" dirty="0" smtClean="0"/>
              <a:t>. </a:t>
            </a:r>
            <a:r>
              <a:rPr lang="ru-RU" sz="1200" dirty="0" err="1" smtClean="0"/>
              <a:t>дистанц</a:t>
            </a:r>
            <a:r>
              <a:rPr lang="ru-RU" sz="1200" dirty="0" smtClean="0"/>
              <a:t>. зондирования Земли из космоса. 2012. Т. 9. № 4. С. </a:t>
            </a:r>
            <a:r>
              <a:rPr lang="en-US" sz="1200" dirty="0" smtClean="0"/>
              <a:t>1</a:t>
            </a:r>
            <a:r>
              <a:rPr lang="ru-RU" sz="1200" dirty="0" smtClean="0"/>
              <a:t>21-128.</a:t>
            </a:r>
          </a:p>
          <a:p>
            <a:pPr indent="266700"/>
            <a:r>
              <a:rPr lang="ru-RU" sz="1200" dirty="0" err="1" smtClean="0"/>
              <a:t>Митник</a:t>
            </a:r>
            <a:r>
              <a:rPr lang="ru-RU" sz="1200" dirty="0" smtClean="0"/>
              <a:t> Л.М.,     Чёрный И.В. и др. </a:t>
            </a:r>
            <a:r>
              <a:rPr lang="ru-RU" sz="1200" dirty="0" err="1" smtClean="0"/>
              <a:t>Мультисенсорное</a:t>
            </a:r>
            <a:r>
              <a:rPr lang="ru-RU" sz="1200" dirty="0" smtClean="0"/>
              <a:t> спутниковое зондирование зимних циклонов со штормовыми и ураганными ветрами в северной части Тихого океана // Соврем</a:t>
            </a:r>
            <a:r>
              <a:rPr lang="en-US" sz="1200" dirty="0" smtClean="0"/>
              <a:t>.</a:t>
            </a:r>
            <a:r>
              <a:rPr lang="ru-RU" sz="1200" dirty="0" smtClean="0"/>
              <a:t> </a:t>
            </a:r>
            <a:r>
              <a:rPr lang="ru-RU" sz="1200" dirty="0" err="1" smtClean="0"/>
              <a:t>пробл</a:t>
            </a:r>
            <a:r>
              <a:rPr lang="en-US" sz="1200" dirty="0" smtClean="0"/>
              <a:t>. </a:t>
            </a:r>
            <a:r>
              <a:rPr lang="ru-RU" sz="1200" dirty="0" err="1" smtClean="0"/>
              <a:t>дистанц</a:t>
            </a:r>
            <a:r>
              <a:rPr lang="en-US" sz="1200" dirty="0" smtClean="0"/>
              <a:t>.</a:t>
            </a:r>
            <a:r>
              <a:rPr lang="ru-RU" sz="1200" dirty="0" smtClean="0"/>
              <a:t> зондирования Земли из космоса. 2013. Т</a:t>
            </a:r>
            <a:r>
              <a:rPr lang="en-US" sz="1200" dirty="0" smtClean="0"/>
              <a:t>. 10. № 4. </a:t>
            </a:r>
            <a:r>
              <a:rPr lang="ru-RU" sz="1200" dirty="0" smtClean="0"/>
              <a:t>С</a:t>
            </a:r>
            <a:r>
              <a:rPr lang="en-US" sz="1200" dirty="0" smtClean="0"/>
              <a:t>. 161-174. </a:t>
            </a:r>
            <a:endParaRPr lang="ru-RU" sz="1200" dirty="0" smtClean="0"/>
          </a:p>
          <a:p>
            <a:pPr indent="266700"/>
            <a:r>
              <a:rPr lang="ru-RU" sz="1200" dirty="0" err="1" smtClean="0"/>
              <a:t>Митник</a:t>
            </a:r>
            <a:r>
              <a:rPr lang="ru-RU" sz="1200" dirty="0" smtClean="0"/>
              <a:t> Л.М., </a:t>
            </a:r>
            <a:r>
              <a:rPr lang="ru-RU" sz="1200" dirty="0" err="1" smtClean="0"/>
              <a:t>Митник</a:t>
            </a:r>
            <a:r>
              <a:rPr lang="ru-RU" sz="1200" dirty="0" smtClean="0"/>
              <a:t> М.Л. </a:t>
            </a:r>
            <a:r>
              <a:rPr lang="ru-RU" sz="1200" dirty="0" err="1" smtClean="0"/>
              <a:t>Мультисенсорный</a:t>
            </a:r>
            <a:r>
              <a:rPr lang="ru-RU" sz="1200" dirty="0" smtClean="0"/>
              <a:t> спутниковый мониторинг явлений и процессов в океане и атмосфере // Океанологические исследования дальневосточных морей и северо-западной части Тихого океана: в 2 кн. / Гл. ред. В.А. </a:t>
            </a:r>
            <a:r>
              <a:rPr lang="ru-RU" sz="1200" dirty="0" err="1" smtClean="0"/>
              <a:t>Акуличев</a:t>
            </a:r>
            <a:r>
              <a:rPr lang="ru-RU" sz="1200" dirty="0" smtClean="0"/>
              <a:t>; ТОИ ДВО РАН. Владивосток: </a:t>
            </a:r>
            <a:r>
              <a:rPr lang="ru-RU" sz="1200" dirty="0" err="1" smtClean="0"/>
              <a:t>Дальнаука</a:t>
            </a:r>
            <a:r>
              <a:rPr lang="ru-RU" sz="1200" dirty="0" smtClean="0"/>
              <a:t>, 2013. Кн. 1. С. 208-230.</a:t>
            </a:r>
            <a:endParaRPr lang="ru-RU" sz="1200" b="1" u="sng" dirty="0" smtClean="0"/>
          </a:p>
          <a:p>
            <a:pPr indent="266700"/>
            <a:r>
              <a:rPr lang="ru-RU" sz="1200" dirty="0" err="1" smtClean="0"/>
              <a:t>Митник</a:t>
            </a:r>
            <a:r>
              <a:rPr lang="ru-RU" sz="1200" dirty="0" smtClean="0"/>
              <a:t> Л.М., и др. </a:t>
            </a:r>
            <a:r>
              <a:rPr lang="ru-RU" sz="1200" dirty="0" err="1" smtClean="0"/>
              <a:t>Приводный</a:t>
            </a:r>
            <a:r>
              <a:rPr lang="ru-RU" sz="1200" dirty="0" smtClean="0"/>
              <a:t> ветер и морской лёд в Баренцевом море по данным микроволновых измерений со спутников Метеор-М № 1 и </a:t>
            </a:r>
            <a:r>
              <a:rPr lang="en-US" sz="1200" dirty="0" smtClean="0"/>
              <a:t>GCOM</a:t>
            </a:r>
            <a:r>
              <a:rPr lang="ru-RU" sz="1200" dirty="0" smtClean="0"/>
              <a:t>-</a:t>
            </a:r>
            <a:r>
              <a:rPr lang="en-US" sz="1200" dirty="0" smtClean="0"/>
              <a:t>W</a:t>
            </a:r>
            <a:r>
              <a:rPr lang="ru-RU" sz="1200" dirty="0" smtClean="0"/>
              <a:t>1 в январе-марте 2013 г. // </a:t>
            </a:r>
            <a:r>
              <a:rPr lang="ru-RU" sz="1200" dirty="0" err="1" smtClean="0"/>
              <a:t>Исслед</a:t>
            </a:r>
            <a:r>
              <a:rPr lang="ru-RU" sz="1200" dirty="0" smtClean="0"/>
              <a:t>. Земли из космоса. 2015. № 6. С. 36-46. 		</a:t>
            </a:r>
          </a:p>
          <a:p>
            <a:pPr indent="266700"/>
            <a:r>
              <a:rPr lang="ru-RU" sz="1200" dirty="0" err="1" smtClean="0"/>
              <a:t>Митник</a:t>
            </a:r>
            <a:r>
              <a:rPr lang="ru-RU" sz="1200" dirty="0" smtClean="0"/>
              <a:t> Л.М., </a:t>
            </a:r>
            <a:r>
              <a:rPr lang="ru-RU" sz="1200" dirty="0" err="1" smtClean="0"/>
              <a:t>Митник</a:t>
            </a:r>
            <a:r>
              <a:rPr lang="ru-RU" sz="1200" dirty="0" smtClean="0"/>
              <a:t> М.Л. Спутниковое микроволновое зондирование Камчатки и окружающих морей</a:t>
            </a:r>
            <a:r>
              <a:rPr lang="ru-RU" sz="1200" cap="all" dirty="0" smtClean="0"/>
              <a:t> </a:t>
            </a:r>
            <a:r>
              <a:rPr lang="ru-RU" sz="1200" dirty="0" smtClean="0"/>
              <a:t>// Вестник КРАУНЦ. Науки о Земле. 2015. № 1. </a:t>
            </a:r>
            <a:r>
              <a:rPr lang="ru-RU" sz="1200" dirty="0" err="1" smtClean="0"/>
              <a:t>Вып</a:t>
            </a:r>
            <a:r>
              <a:rPr lang="ru-RU" sz="1200" dirty="0" smtClean="0"/>
              <a:t>. № 25. С. 231-238. </a:t>
            </a:r>
          </a:p>
          <a:p>
            <a:pPr indent="266700"/>
            <a:r>
              <a:rPr lang="ru-RU" sz="1200" dirty="0" err="1" smtClean="0"/>
              <a:t>Митник</a:t>
            </a:r>
            <a:r>
              <a:rPr lang="ru-RU" sz="1200" dirty="0" smtClean="0"/>
              <a:t> Л.М., Хазанова Е.С. Динамика ледяного покрова в морях </a:t>
            </a:r>
            <a:r>
              <a:rPr lang="ru-RU" sz="1200" dirty="0" err="1" smtClean="0"/>
              <a:t>Восточно-Сибирском</a:t>
            </a:r>
            <a:r>
              <a:rPr lang="ru-RU" sz="1200" dirty="0" smtClean="0"/>
              <a:t> и Лаптевых по данным спутникового микроволнового зондирования во второй половине октября 2014 г. // </a:t>
            </a:r>
            <a:r>
              <a:rPr lang="ru-RU" sz="1200" dirty="0" err="1" smtClean="0"/>
              <a:t>Современ</a:t>
            </a:r>
            <a:r>
              <a:rPr lang="ru-RU" sz="1200" dirty="0" smtClean="0"/>
              <a:t>. проблемы </a:t>
            </a:r>
            <a:r>
              <a:rPr lang="ru-RU" sz="1200" dirty="0" err="1" smtClean="0"/>
              <a:t>дистанц</a:t>
            </a:r>
            <a:r>
              <a:rPr lang="ru-RU" sz="1200" dirty="0" smtClean="0"/>
              <a:t>. зондирования Земли из космоса. 2015. № 2. С. 100-113.</a:t>
            </a:r>
          </a:p>
          <a:p>
            <a:pPr lvl="0"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 smtClean="0">
                <a:ea typeface="Times New Roman" pitchFamily="18" charset="0"/>
              </a:rPr>
              <a:t>Mitnik</a:t>
            </a:r>
            <a:r>
              <a:rPr lang="en-US" sz="1200" dirty="0" smtClean="0">
                <a:ea typeface="Times New Roman" pitchFamily="18" charset="0"/>
              </a:rPr>
              <a:t> L.M., </a:t>
            </a:r>
            <a:r>
              <a:rPr lang="en-US" sz="1200" dirty="0" err="1" smtClean="0">
                <a:ea typeface="Times New Roman" pitchFamily="18" charset="0"/>
              </a:rPr>
              <a:t>Mitnik</a:t>
            </a:r>
            <a:r>
              <a:rPr lang="en-US" sz="1200" dirty="0" smtClean="0">
                <a:ea typeface="Times New Roman" pitchFamily="18" charset="0"/>
              </a:rPr>
              <a:t> M.L.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Calibration and validation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 </a:t>
            </a:r>
            <a:r>
              <a:rPr lang="en-US" sz="1200" dirty="0" smtClean="0"/>
              <a:t>are required components of microwave radiometric measurements from Meteor-M series satellites </a:t>
            </a:r>
            <a:r>
              <a:rPr lang="en-US" sz="1200" dirty="0" smtClean="0">
                <a:ea typeface="Times New Roman" pitchFamily="18" charset="0"/>
              </a:rPr>
              <a:t>//</a:t>
            </a:r>
            <a:r>
              <a:rPr lang="ru-RU" sz="1200" dirty="0" smtClean="0">
                <a:ea typeface="Times New Roman" pitchFamily="18" charset="0"/>
              </a:rPr>
              <a:t> </a:t>
            </a:r>
            <a:r>
              <a:rPr lang="en-US" sz="1200" dirty="0" smtClean="0">
                <a:ea typeface="Times New Roman" pitchFamily="18" charset="0"/>
              </a:rPr>
              <a:t>Current problems of the Earth remote sensing from Space.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2016. V. 13. No 1. </a:t>
            </a:r>
            <a:r>
              <a:rPr lang="en-US" sz="1200" dirty="0" smtClean="0">
                <a:ea typeface="Times New Roman" pitchFamily="18" charset="0"/>
              </a:rPr>
              <a:t>P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. 95-104 (in Russian).</a:t>
            </a:r>
            <a:endParaRPr kumimoji="0" lang="ru-RU" sz="12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lvl="0" indent="269875" algn="just" eaLnBrk="0" hangingPunct="0"/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</a:rPr>
              <a:t>Barsukov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ArialUnicodeMS-Identity-H"/>
              </a:rPr>
              <a:t>I.</a:t>
            </a:r>
            <a:r>
              <a:rPr lang="en-US" sz="1200" dirty="0" smtClean="0">
                <a:ea typeface="ArialUnicodeMS-Identity-H"/>
              </a:rPr>
              <a:t> et al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ArialUnicodeMS-Identity-H"/>
              </a:rPr>
              <a:t>.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effectLst/>
                <a:ea typeface="ArialUnicodeMS-Identity-H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ArialUnicodeMS-Identity-H"/>
              </a:rPr>
              <a:t>New Russian meteorological satellite Meteor-M N 2: Sensing of the subsurface, surface and atmospheric characteristics by MTVZA-GY microwave imager/sounder //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effectLst/>
                <a:ea typeface="ArialUnicodeMS-Identity-H"/>
              </a:rPr>
              <a:t>Proc. IGARSS 2016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effectLst/>
                <a:ea typeface="ArialUnicodeMS-Identity-H"/>
              </a:rPr>
              <a:t>, P. 5528-5531.</a:t>
            </a:r>
            <a:r>
              <a:rPr lang="en-US" sz="1200" dirty="0" smtClean="0">
                <a:ea typeface="Times New Roman" pitchFamily="18" charset="0"/>
              </a:rPr>
              <a:t> </a:t>
            </a:r>
            <a:endParaRPr lang="ru-RU" sz="1200" dirty="0" smtClean="0">
              <a:ea typeface="Times New Roman" pitchFamily="18" charset="0"/>
            </a:endParaRPr>
          </a:p>
          <a:p>
            <a:pPr lvl="0" indent="269875" algn="just" eaLnBrk="0" hangingPunct="0"/>
            <a:r>
              <a:rPr lang="en-US" sz="1200" dirty="0" err="1" smtClean="0">
                <a:ea typeface="Times New Roman" pitchFamily="18" charset="0"/>
              </a:rPr>
              <a:t>Mitnik</a:t>
            </a:r>
            <a:r>
              <a:rPr lang="en-US" sz="1200" dirty="0" smtClean="0">
                <a:ea typeface="Times New Roman" pitchFamily="18" charset="0"/>
              </a:rPr>
              <a:t> L.M.,. et al. Sea surface wind and sea ice in the Barents Sea using microwave sensing data from Meteor-M N1 and GCOM-W1 satellites in January–March 2013 // </a:t>
            </a:r>
            <a:r>
              <a:rPr lang="en-US" sz="1200" i="1" dirty="0" err="1" smtClean="0">
                <a:ea typeface="Times New Roman" pitchFamily="18" charset="0"/>
              </a:rPr>
              <a:t>Izv</a:t>
            </a:r>
            <a:r>
              <a:rPr lang="en-US" sz="1200" i="1" dirty="0" smtClean="0">
                <a:ea typeface="Times New Roman" pitchFamily="18" charset="0"/>
              </a:rPr>
              <a:t>. Atm. Oceanic Physics</a:t>
            </a:r>
            <a:r>
              <a:rPr lang="en-US" sz="1200" dirty="0" smtClean="0">
                <a:ea typeface="Times New Roman" pitchFamily="18" charset="0"/>
              </a:rPr>
              <a:t>, 2016, V. 52, No. 9, P. 1041–1050.</a:t>
            </a:r>
          </a:p>
          <a:p>
            <a:pPr lvl="0" indent="269875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1200" dirty="0" err="1" smtClean="0">
                <a:ea typeface="Times New Roman" pitchFamily="18" charset="0"/>
              </a:rPr>
              <a:t>Mitnik</a:t>
            </a:r>
            <a:r>
              <a:rPr lang="en-US" sz="1200" dirty="0" smtClean="0">
                <a:ea typeface="Times New Roman" pitchFamily="18" charset="0"/>
              </a:rPr>
              <a:t> L., et al.</a:t>
            </a:r>
            <a:r>
              <a:rPr lang="en-US" sz="1200" dirty="0" smtClean="0">
                <a:ea typeface="ArialUnicodeMS-Identity-H"/>
              </a:rPr>
              <a:t> Microwave scanner sounder MTVZA-GY on new Russian meteorological satellite Meteor-M N 2: modeling, calibration and measurements // </a:t>
            </a:r>
            <a:r>
              <a:rPr lang="en-US" sz="1200" i="1" dirty="0" smtClean="0">
                <a:ea typeface="Times New Roman" pitchFamily="18" charset="0"/>
              </a:rPr>
              <a:t>IEEE J. Selected Topics Appl. Earth Obs. Remote Sensing</a:t>
            </a:r>
            <a:r>
              <a:rPr lang="en-US" sz="1200" dirty="0" smtClean="0">
                <a:ea typeface="Times New Roman" pitchFamily="18" charset="0"/>
              </a:rPr>
              <a:t>. 2017. Vol. 10. N. 7. P. 3036-3045.</a:t>
            </a:r>
            <a:endParaRPr lang="ru-RU" sz="1200" dirty="0" smtClean="0"/>
          </a:p>
          <a:p>
            <a:pPr lvl="0" indent="269875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1200" dirty="0" err="1" smtClean="0">
                <a:ea typeface="Times New Roman" pitchFamily="18" charset="0"/>
              </a:rPr>
              <a:t>Cherny</a:t>
            </a:r>
            <a:r>
              <a:rPr lang="en-US" sz="1200" dirty="0" smtClean="0">
                <a:ea typeface="Times New Roman" pitchFamily="18" charset="0"/>
              </a:rPr>
              <a:t> I.V., et al. Advanced Microwave Imager/Sounder MTVZA-GY-MP for new Russian meteorological satellite // </a:t>
            </a:r>
            <a:r>
              <a:rPr lang="en-US" sz="1200" i="1" dirty="0" smtClean="0">
                <a:ea typeface="Times New Roman" pitchFamily="18" charset="0"/>
              </a:rPr>
              <a:t>Proc. IGARSS 2017</a:t>
            </a:r>
            <a:r>
              <a:rPr lang="en-US" sz="1200" dirty="0" smtClean="0">
                <a:ea typeface="Times New Roman" pitchFamily="18" charset="0"/>
              </a:rPr>
              <a:t>, USA. 1220-1223.</a:t>
            </a:r>
            <a:endParaRPr lang="ru-RU" sz="1200" dirty="0" smtClean="0"/>
          </a:p>
          <a:p>
            <a:pPr lvl="0" indent="269875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1200" dirty="0" err="1" smtClean="0">
                <a:ea typeface="Times New Roman" pitchFamily="18" charset="0"/>
              </a:rPr>
              <a:t>Mitnik</a:t>
            </a:r>
            <a:r>
              <a:rPr lang="en-US" sz="1200" dirty="0" smtClean="0">
                <a:ea typeface="Times New Roman" pitchFamily="18" charset="0"/>
              </a:rPr>
              <a:t> L.M., </a:t>
            </a:r>
            <a:r>
              <a:rPr lang="en-US" sz="1200" dirty="0" err="1" smtClean="0">
                <a:ea typeface="Times New Roman" pitchFamily="18" charset="0"/>
              </a:rPr>
              <a:t>Kuleshov</a:t>
            </a:r>
            <a:r>
              <a:rPr lang="en-US" sz="1200" dirty="0" smtClean="0">
                <a:ea typeface="Times New Roman" pitchFamily="18" charset="0"/>
              </a:rPr>
              <a:t> V.P., </a:t>
            </a:r>
            <a:r>
              <a:rPr lang="en-US" sz="1200" dirty="0" err="1" smtClean="0">
                <a:ea typeface="Times New Roman" pitchFamily="18" charset="0"/>
              </a:rPr>
              <a:t>Mitnik</a:t>
            </a:r>
            <a:r>
              <a:rPr lang="en-US" sz="1200" dirty="0" smtClean="0">
                <a:ea typeface="Times New Roman" pitchFamily="18" charset="0"/>
              </a:rPr>
              <a:t> M.L., </a:t>
            </a:r>
            <a:r>
              <a:rPr lang="en-US" sz="1200" dirty="0" err="1" smtClean="0">
                <a:ea typeface="Times New Roman" pitchFamily="18" charset="0"/>
              </a:rPr>
              <a:t>Baranyuk</a:t>
            </a:r>
            <a:r>
              <a:rPr lang="en-US" sz="1200" dirty="0" smtClean="0">
                <a:ea typeface="Times New Roman" pitchFamily="18" charset="0"/>
              </a:rPr>
              <a:t> A.V. Passive microwave observations of South America and surrounding oceans from Russian Meteor-M No. 2 and Japan GCOM-W1 satellites // </a:t>
            </a:r>
            <a:r>
              <a:rPr lang="en-US" sz="1200" i="1" dirty="0" smtClean="0">
                <a:ea typeface="Times New Roman" pitchFamily="18" charset="0"/>
              </a:rPr>
              <a:t>Int. J. Remote Sens. </a:t>
            </a:r>
            <a:r>
              <a:rPr lang="en-US" sz="1200" dirty="0" smtClean="0">
                <a:ea typeface="Times New Roman" pitchFamily="18" charset="0"/>
              </a:rPr>
              <a:t>2018. V. 39. N. 13, 4513-4530. </a:t>
            </a:r>
            <a:endParaRPr lang="ru-RU" sz="1200" dirty="0" smtClean="0"/>
          </a:p>
          <a:p>
            <a:pPr lvl="0" indent="269875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1200" dirty="0" err="1" smtClean="0">
                <a:ea typeface="Times New Roman" pitchFamily="18" charset="0"/>
              </a:rPr>
              <a:t>Mitnik</a:t>
            </a:r>
            <a:r>
              <a:rPr lang="en-US" sz="1200" dirty="0" smtClean="0">
                <a:ea typeface="Times New Roman" pitchFamily="18" charset="0"/>
              </a:rPr>
              <a:t> L., et al. External </a:t>
            </a:r>
            <a:r>
              <a:rPr lang="ru-RU" sz="1200" dirty="0" smtClean="0">
                <a:ea typeface="Times New Roman" pitchFamily="18" charset="0"/>
              </a:rPr>
              <a:t>с</a:t>
            </a:r>
            <a:r>
              <a:rPr lang="en-US" sz="1200" dirty="0" err="1" smtClean="0">
                <a:ea typeface="Times New Roman" pitchFamily="18" charset="0"/>
              </a:rPr>
              <a:t>alibration</a:t>
            </a:r>
            <a:r>
              <a:rPr lang="en-US" sz="1200" dirty="0" smtClean="0">
                <a:ea typeface="Times New Roman" pitchFamily="18" charset="0"/>
              </a:rPr>
              <a:t> of MTVZA-GY/ Meteor-M No.2 imager channel // </a:t>
            </a:r>
            <a:r>
              <a:rPr lang="en-US" sz="1200" i="1" dirty="0" smtClean="0">
                <a:ea typeface="Times New Roman" pitchFamily="18" charset="0"/>
              </a:rPr>
              <a:t>GSICS Quarterly Newsletter</a:t>
            </a:r>
            <a:r>
              <a:rPr lang="en-US" sz="1200" dirty="0" smtClean="0">
                <a:ea typeface="Times New Roman" pitchFamily="18" charset="0"/>
              </a:rPr>
              <a:t>. </a:t>
            </a:r>
            <a:r>
              <a:rPr lang="ru-RU" sz="1200" dirty="0" smtClean="0">
                <a:ea typeface="Times New Roman" pitchFamily="18" charset="0"/>
              </a:rPr>
              <a:t>2018, </a:t>
            </a:r>
            <a:r>
              <a:rPr lang="en-US" sz="1200" dirty="0" smtClean="0">
                <a:ea typeface="Times New Roman" pitchFamily="18" charset="0"/>
              </a:rPr>
              <a:t>V</a:t>
            </a:r>
            <a:r>
              <a:rPr lang="ru-RU" sz="1200" dirty="0" smtClean="0">
                <a:ea typeface="Times New Roman" pitchFamily="18" charset="0"/>
              </a:rPr>
              <a:t>. 12. </a:t>
            </a:r>
            <a:r>
              <a:rPr lang="en-US" sz="1200" dirty="0" smtClean="0">
                <a:ea typeface="Times New Roman" pitchFamily="18" charset="0"/>
              </a:rPr>
              <a:t>N</a:t>
            </a:r>
            <a:r>
              <a:rPr lang="ru-RU" sz="1200" dirty="0" smtClean="0">
                <a:ea typeface="Times New Roman" pitchFamily="18" charset="0"/>
              </a:rPr>
              <a:t> 1, 9-10</a:t>
            </a:r>
            <a:r>
              <a:rPr lang="en-US" sz="1200" dirty="0" smtClean="0">
                <a:ea typeface="Times New Roman" pitchFamily="18" charset="0"/>
              </a:rPr>
              <a:t>. </a:t>
            </a:r>
            <a:endParaRPr lang="ru-RU" sz="1200" dirty="0" smtClean="0"/>
          </a:p>
          <a:p>
            <a:pPr lvl="0" indent="269875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1200" dirty="0" err="1" smtClean="0"/>
              <a:t>Чернявский</a:t>
            </a:r>
            <a:r>
              <a:rPr lang="ru-RU" sz="1200" dirty="0" smtClean="0"/>
              <a:t> Г.М., </a:t>
            </a:r>
            <a:r>
              <a:rPr lang="ru-RU" sz="1200" dirty="0" err="1" smtClean="0"/>
              <a:t>Митник</a:t>
            </a:r>
            <a:r>
              <a:rPr lang="ru-RU" sz="1200" dirty="0" smtClean="0"/>
              <a:t> Л.М., Микроволновое зондирование океана, атмосферы и земных покровов по данным спутника Метеор-М № 2. Современные проблемы дистанционного зондирования Земли из космоса.  2018. Т. 15. № 4. С. 78-100. </a:t>
            </a:r>
            <a:r>
              <a:rPr lang="en-US" sz="1200" dirty="0" smtClean="0"/>
              <a:t>DOI</a:t>
            </a:r>
            <a:r>
              <a:rPr lang="ru-RU" sz="1200" dirty="0" smtClean="0"/>
              <a:t>: 10.21046/2070-7401-2018-15-4-78-100</a:t>
            </a:r>
            <a:r>
              <a:rPr lang="en-US" sz="1100" dirty="0" smtClean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5139189"/>
            <a:ext cx="87129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		</a:t>
            </a:r>
            <a:endParaRPr lang="ru-RU" sz="1400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04078"/>
            <a:ext cx="892899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1200" dirty="0" err="1" smtClean="0">
                <a:ea typeface="Times New Roman" pitchFamily="18" charset="0"/>
              </a:rPr>
              <a:t>Mitnik</a:t>
            </a:r>
            <a:r>
              <a:rPr lang="en-US" sz="1200" dirty="0" smtClean="0">
                <a:ea typeface="Times New Roman" pitchFamily="18" charset="0"/>
              </a:rPr>
              <a:t> L.M., et al. Sudden stratospheric warming in 2015-2016: Study with satellite passive microwave data and reanalysis // </a:t>
            </a:r>
            <a:r>
              <a:rPr lang="en-US" sz="1200" i="1" dirty="0" smtClean="0">
                <a:ea typeface="Times New Roman" pitchFamily="18" charset="0"/>
              </a:rPr>
              <a:t>Proc. IGARSS 2018</a:t>
            </a:r>
            <a:r>
              <a:rPr lang="en-US" sz="1200" dirty="0" smtClean="0">
                <a:ea typeface="Times New Roman" pitchFamily="18" charset="0"/>
              </a:rPr>
              <a:t>. Valencia. 23-27 July, P. 5560-5563.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pPr indent="269875"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en-US" sz="1200" dirty="0" err="1" smtClean="0"/>
              <a:t>Mitnik</a:t>
            </a:r>
            <a:r>
              <a:rPr lang="en-US" sz="1200" dirty="0" smtClean="0"/>
              <a:t> L., </a:t>
            </a:r>
            <a:r>
              <a:rPr lang="en-US" sz="1200" dirty="0" err="1" smtClean="0"/>
              <a:t>Kuleshov</a:t>
            </a:r>
            <a:r>
              <a:rPr lang="en-US" sz="1200" dirty="0" smtClean="0"/>
              <a:t> V., </a:t>
            </a:r>
            <a:r>
              <a:rPr lang="en-US" sz="1200" dirty="0" err="1" smtClean="0"/>
              <a:t>Mitnik</a:t>
            </a:r>
            <a:r>
              <a:rPr lang="en-US" sz="1200" dirty="0" smtClean="0"/>
              <a:t> M., </a:t>
            </a:r>
            <a:r>
              <a:rPr lang="en-US" sz="1200" dirty="0" err="1" smtClean="0"/>
              <a:t>Khazanova</a:t>
            </a:r>
            <a:r>
              <a:rPr lang="en-US" sz="1200" dirty="0" smtClean="0"/>
              <a:t> E. Temporal variations of surface and atmosphere characteristics in </a:t>
            </a:r>
            <a:r>
              <a:rPr lang="en-US" sz="1200" dirty="0" err="1" smtClean="0"/>
              <a:t>TaklaMakan</a:t>
            </a:r>
            <a:r>
              <a:rPr lang="en-US" sz="1200" dirty="0" smtClean="0"/>
              <a:t> desert from </a:t>
            </a:r>
            <a:r>
              <a:rPr lang="en-US" sz="1200" cap="all" dirty="0" smtClean="0"/>
              <a:t>amsr</a:t>
            </a:r>
            <a:r>
              <a:rPr lang="en-US" sz="1200" dirty="0" smtClean="0"/>
              <a:t>2 observations // </a:t>
            </a:r>
            <a:r>
              <a:rPr lang="en-US" sz="1200" i="1" dirty="0" smtClean="0"/>
              <a:t>Proc. IGARSS 2019</a:t>
            </a:r>
            <a:r>
              <a:rPr lang="en-US" sz="1200" dirty="0" smtClean="0"/>
              <a:t>. </a:t>
            </a:r>
            <a:r>
              <a:rPr lang="en-US" sz="1200" dirty="0" err="1" smtClean="0"/>
              <a:t>Yokogama</a:t>
            </a:r>
            <a:r>
              <a:rPr lang="en-US" sz="1200" dirty="0" smtClean="0"/>
              <a:t>. Japan, 28 July–2 Aug, P. 6429-6432. </a:t>
            </a:r>
          </a:p>
          <a:p>
            <a:pPr indent="269875"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1200" dirty="0" err="1" smtClean="0"/>
              <a:t>Митник</a:t>
            </a:r>
            <a:r>
              <a:rPr lang="ru-RU" sz="1200" dirty="0" smtClean="0"/>
              <a:t> Л.М., Хазанова Е.С.</a:t>
            </a:r>
            <a:r>
              <a:rPr lang="ru-RU" sz="1200" cap="all" dirty="0" smtClean="0"/>
              <a:t> </a:t>
            </a:r>
            <a:r>
              <a:rPr lang="ru-RU" sz="1200" dirty="0" smtClean="0"/>
              <a:t>Радиолокационные, термические и оптические контрасты морского льда в Охотском море зимой // Современные проблемы дистанционного зондирования Земли из космоса. </a:t>
            </a:r>
            <a:r>
              <a:rPr lang="en-US" sz="1200" dirty="0" smtClean="0"/>
              <a:t>2019. </a:t>
            </a:r>
            <a:r>
              <a:rPr lang="ru-RU" sz="1200" dirty="0" smtClean="0"/>
              <a:t>Т</a:t>
            </a:r>
            <a:r>
              <a:rPr lang="en-US" sz="1200" dirty="0" smtClean="0"/>
              <a:t>. 16. № 5. </a:t>
            </a:r>
            <a:r>
              <a:rPr lang="ru-RU" sz="1200" dirty="0" smtClean="0"/>
              <a:t>с</a:t>
            </a:r>
            <a:r>
              <a:rPr lang="en-US" sz="1200" dirty="0" smtClean="0"/>
              <a:t>. 255–267.</a:t>
            </a:r>
            <a:endParaRPr lang="ru-RU" sz="1200" dirty="0" smtClean="0"/>
          </a:p>
          <a:p>
            <a:pPr indent="271463"/>
            <a:r>
              <a:rPr lang="ru-RU" sz="1200" dirty="0" err="1" smtClean="0"/>
              <a:t>Чернявский</a:t>
            </a:r>
            <a:r>
              <a:rPr lang="ru-RU" sz="1200" dirty="0" smtClean="0"/>
              <a:t> Г.М. и др. Моделирование яркостных температур и первые результаты, полученные микроволновым радиометром MTВЗA-ГЯ со спутника Метеор-М № 2-2 // Современные проблемы дистанционного зондирования Земли из космоса. </a:t>
            </a:r>
            <a:r>
              <a:rPr lang="en-US" sz="1200" dirty="0" smtClean="0"/>
              <a:t>2020. </a:t>
            </a:r>
            <a:r>
              <a:rPr lang="ru-RU" sz="1200" dirty="0" smtClean="0"/>
              <a:t>Т</a:t>
            </a:r>
            <a:r>
              <a:rPr lang="en-US" sz="1200" dirty="0" smtClean="0"/>
              <a:t>.17. № 3. </a:t>
            </a:r>
            <a:r>
              <a:rPr lang="ru-RU" sz="1200" dirty="0" smtClean="0"/>
              <a:t>С</a:t>
            </a:r>
            <a:r>
              <a:rPr lang="en-US" sz="1200" dirty="0" smtClean="0"/>
              <a:t>. 51-65.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dirty="0" smtClean="0"/>
              <a:t> </a:t>
            </a:r>
            <a:endParaRPr lang="en-US" sz="1200" dirty="0" smtClean="0"/>
          </a:p>
          <a:p>
            <a:pPr indent="271463"/>
            <a:r>
              <a:rPr lang="ru-RU" sz="1200" dirty="0" err="1" smtClean="0"/>
              <a:t>Митник</a:t>
            </a:r>
            <a:r>
              <a:rPr lang="ru-RU" sz="1200" dirty="0" smtClean="0"/>
              <a:t> Л.М., Кулешов В.П., </a:t>
            </a:r>
            <a:r>
              <a:rPr lang="ru-RU" sz="1200" dirty="0" err="1" smtClean="0"/>
              <a:t>Митник</a:t>
            </a:r>
            <a:r>
              <a:rPr lang="ru-RU" sz="1200" dirty="0" smtClean="0"/>
              <a:t> М.Л. Внезапное стратосферное потепление над Антарктидой в сентябре 2019 г. по данным радиометра МТВЗА-ГЯ со спутника "Метеор-М" № 2-2 // Современные проблемы дистанционного зондирования Земли из космоса. 2020. Т.17. № 7. С. 229-242.</a:t>
            </a:r>
          </a:p>
          <a:p>
            <a:pPr indent="271463"/>
            <a:r>
              <a:rPr lang="ru-RU" sz="1200" dirty="0" err="1" smtClean="0"/>
              <a:t>Митник</a:t>
            </a:r>
            <a:r>
              <a:rPr lang="ru-RU" sz="1200" dirty="0" smtClean="0"/>
              <a:t> Л.М., Кулешов В.П., </a:t>
            </a:r>
            <a:r>
              <a:rPr lang="ru-RU" sz="1200" dirty="0" err="1" smtClean="0"/>
              <a:t>Митник</a:t>
            </a:r>
            <a:r>
              <a:rPr lang="ru-RU" sz="1200" dirty="0" smtClean="0"/>
              <a:t> М.Л. Внезапное стратосферное потепление в январе 2021 года по микроволновым измерениям со спутника "Метеор-М" № 2-2 // Современные проблемы дистанционного зондирования Земли из космоса. 2021. Т. 18. №3. С. 139-148.</a:t>
            </a:r>
          </a:p>
          <a:p>
            <a:pPr indent="271463"/>
            <a:r>
              <a:rPr lang="en-US" sz="1200" dirty="0" err="1" smtClean="0"/>
              <a:t>Mitnik</a:t>
            </a:r>
            <a:r>
              <a:rPr lang="en-US" sz="1200" dirty="0" smtClean="0"/>
              <a:t> L.</a:t>
            </a:r>
            <a:r>
              <a:rPr lang="ru-RU" sz="1200" dirty="0" smtClean="0"/>
              <a:t> </a:t>
            </a:r>
            <a:r>
              <a:rPr lang="en-US" sz="1200" dirty="0" smtClean="0"/>
              <a:t>et al. Satellite study of atmospheric cyclones and rivers around Antarctica // Proc. </a:t>
            </a:r>
            <a:r>
              <a:rPr lang="en-US" sz="1200" i="1" dirty="0" smtClean="0"/>
              <a:t>IGARSS</a:t>
            </a:r>
            <a:r>
              <a:rPr lang="en-US" sz="1200" dirty="0" smtClean="0"/>
              <a:t>, 2021, pp. 7071-7074. </a:t>
            </a:r>
          </a:p>
          <a:p>
            <a:pPr indent="271463"/>
            <a:r>
              <a:rPr lang="en-US" sz="1200" dirty="0" err="1" smtClean="0"/>
              <a:t>Mitnik</a:t>
            </a:r>
            <a:r>
              <a:rPr lang="en-US" sz="1200" dirty="0" smtClean="0"/>
              <a:t> L</a:t>
            </a:r>
            <a:r>
              <a:rPr lang="ru-RU" sz="1200" dirty="0" smtClean="0"/>
              <a:t>.</a:t>
            </a:r>
            <a:r>
              <a:rPr lang="en-US" sz="1200" dirty="0" smtClean="0"/>
              <a:t>M., </a:t>
            </a:r>
            <a:r>
              <a:rPr lang="en-US" sz="1200" dirty="0" err="1" smtClean="0"/>
              <a:t>Kuleshov</a:t>
            </a:r>
            <a:r>
              <a:rPr lang="en-US" sz="1200" dirty="0" smtClean="0"/>
              <a:t> V</a:t>
            </a:r>
            <a:r>
              <a:rPr lang="ru-RU" sz="1200" dirty="0" smtClean="0"/>
              <a:t>.</a:t>
            </a:r>
            <a:r>
              <a:rPr lang="en-US" sz="1200" dirty="0" smtClean="0"/>
              <a:t>P., </a:t>
            </a:r>
            <a:r>
              <a:rPr lang="en-US" sz="1200" dirty="0" err="1" smtClean="0"/>
              <a:t>Mitnik</a:t>
            </a:r>
            <a:r>
              <a:rPr lang="en-US" sz="1200" dirty="0" smtClean="0"/>
              <a:t> M</a:t>
            </a:r>
            <a:r>
              <a:rPr lang="ru-RU" sz="1200" dirty="0" smtClean="0"/>
              <a:t>.</a:t>
            </a:r>
            <a:r>
              <a:rPr lang="en-US" sz="1200" dirty="0" smtClean="0"/>
              <a:t>L., </a:t>
            </a:r>
            <a:r>
              <a:rPr lang="en-US" sz="1200" dirty="0" err="1" smtClean="0"/>
              <a:t>Chernyavski</a:t>
            </a:r>
            <a:r>
              <a:rPr lang="en-US" sz="1200" dirty="0" smtClean="0"/>
              <a:t> G</a:t>
            </a:r>
            <a:r>
              <a:rPr lang="ru-RU" sz="1200" dirty="0" smtClean="0"/>
              <a:t>.</a:t>
            </a:r>
            <a:r>
              <a:rPr lang="en-US" sz="1200" dirty="0" smtClean="0"/>
              <a:t>M., </a:t>
            </a:r>
            <a:r>
              <a:rPr lang="en-US" sz="1200" dirty="0" err="1" smtClean="0"/>
              <a:t>Cherny</a:t>
            </a:r>
            <a:r>
              <a:rPr lang="en-US" sz="1200" dirty="0" smtClean="0"/>
              <a:t> I</a:t>
            </a:r>
            <a:r>
              <a:rPr lang="ru-RU" sz="1200" dirty="0" smtClean="0"/>
              <a:t>.</a:t>
            </a:r>
            <a:r>
              <a:rPr lang="en-US" sz="1200" dirty="0" smtClean="0"/>
              <a:t>V., </a:t>
            </a:r>
            <a:r>
              <a:rPr lang="en-US" sz="1200" dirty="0" err="1" smtClean="0"/>
              <a:t>Streltsov</a:t>
            </a:r>
            <a:r>
              <a:rPr lang="en-US" sz="1200" dirty="0" smtClean="0"/>
              <a:t> A.M. Microwave radiometer MTVZA-GY on new Russian satellite Meteor-M No 2-2 and sudden stratospheric warming over Antarctica // IEEE Journal of Selected Topics of Applied Remote Sensing, 2021 (in press)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700241"/>
            <a:ext cx="87868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Лауреатами стали </a:t>
            </a:r>
            <a:r>
              <a:rPr lang="ru-RU" sz="24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Сюкуро</a:t>
            </a:r>
            <a:r>
              <a:rPr lang="ru-RU" sz="24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Манабе</a:t>
            </a:r>
            <a:r>
              <a:rPr lang="ru-RU" sz="24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4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Syukuro</a:t>
            </a:r>
            <a:r>
              <a:rPr lang="ru-RU" sz="24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Manabe</a:t>
            </a:r>
            <a:r>
              <a:rPr lang="ru-RU" sz="24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) и Клаус </a:t>
            </a:r>
            <a:r>
              <a:rPr lang="ru-RU" sz="24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Хассельман</a:t>
            </a:r>
            <a:r>
              <a:rPr lang="ru-RU" sz="24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4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Klaus</a:t>
            </a:r>
            <a:r>
              <a:rPr lang="ru-RU" sz="24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Hasselmann</a:t>
            </a:r>
            <a:r>
              <a:rPr lang="ru-RU" sz="24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 the physical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modelling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of Earth's climate, quantifying variability and reliably predicting global warming</a:t>
            </a:r>
            <a:r>
              <a:rPr lang="ru-RU" sz="2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 также </a:t>
            </a:r>
            <a:r>
              <a:rPr lang="ru-RU" sz="24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Джорджо</a:t>
            </a:r>
            <a:r>
              <a:rPr lang="ru-RU" sz="24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Паризи</a:t>
            </a:r>
            <a:r>
              <a:rPr lang="ru-RU" sz="24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sz="24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Giorgio</a:t>
            </a:r>
            <a:r>
              <a:rPr lang="ru-RU" sz="24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Parisi</a:t>
            </a:r>
            <a:r>
              <a:rPr lang="ru-RU" sz="24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 — </a:t>
            </a:r>
            <a:r>
              <a:rPr lang="en-US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for the discovery of the interplay of disorder and fluctuations in physical systems from atomic to planetary scales</a:t>
            </a:r>
            <a:endParaRPr lang="ru-RU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8780" y="3573016"/>
            <a:ext cx="84296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ja-JP" sz="2400" b="1" dirty="0" smtClean="0">
                <a:solidFill>
                  <a:srgbClr val="0033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Определяющий вклад в работы по климатическим изменениям вносят измерения приборов ДЗЗ со спутников, запускаемых Европейским космическим агентством (ЕКА), Китаем, Россией, США, Японией и другими странами.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ja-JP" sz="2400" b="1" dirty="0" smtClean="0">
                <a:solidFill>
                  <a:srgbClr val="0033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Спутники обеспечивают получение ежедневной количественной информации о процессах на земной поверхности, в океане, нижней и верхней атмосфере. </a:t>
            </a:r>
            <a:endParaRPr lang="ru-RU" altLang="ja-JP" sz="24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241484"/>
            <a:ext cx="7676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Нобелевская премия по физике 2021 года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88640"/>
            <a:ext cx="8928992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FF0000"/>
                </a:solidFill>
              </a:rPr>
              <a:t>Беседа двух президентов  	</a:t>
            </a:r>
            <a:r>
              <a:rPr lang="ru-RU" sz="2600" b="1" dirty="0" smtClean="0">
                <a:solidFill>
                  <a:srgbClr val="0033CC"/>
                </a:solidFill>
              </a:rPr>
              <a:t>		 </a:t>
            </a:r>
            <a:r>
              <a:rPr lang="ru-RU" sz="2000" b="1" dirty="0" smtClean="0">
                <a:solidFill>
                  <a:srgbClr val="0033CC"/>
                </a:solidFill>
              </a:rPr>
              <a:t>28 марта 2022 г.</a:t>
            </a:r>
            <a:r>
              <a:rPr lang="en-US" sz="2000" b="1" dirty="0" smtClean="0">
                <a:solidFill>
                  <a:srgbClr val="0033CC"/>
                </a:solidFill>
              </a:rPr>
              <a:t> </a:t>
            </a:r>
            <a:endParaRPr lang="ru-RU" sz="2000" b="1" dirty="0" smtClean="0">
              <a:solidFill>
                <a:srgbClr val="0033CC"/>
              </a:solidFill>
            </a:endParaRPr>
          </a:p>
          <a:p>
            <a:r>
              <a:rPr lang="ru-RU" sz="2200" b="1" i="1" dirty="0" smtClean="0">
                <a:solidFill>
                  <a:srgbClr val="0033CC"/>
                </a:solidFill>
              </a:rPr>
              <a:t>        В. Путин</a:t>
            </a:r>
            <a:r>
              <a:rPr lang="ru-RU" sz="2200" b="1" dirty="0" smtClean="0">
                <a:solidFill>
                  <a:srgbClr val="0033CC"/>
                </a:solidFill>
              </a:rPr>
              <a:t>: В этом году переизбрание руководства, президента Академии. Это хороший повод поговорить о том, как живет Академия, над чем работает, каковы перспективы, и что нужно сделать дополнительно со стороны государства, чтобы поддержать науку, в частности академическую.</a:t>
            </a:r>
          </a:p>
          <a:p>
            <a:r>
              <a:rPr lang="ru-RU" sz="2200" b="1" i="1" dirty="0" smtClean="0">
                <a:solidFill>
                  <a:srgbClr val="0033CC"/>
                </a:solidFill>
              </a:rPr>
              <a:t>       А. Сергеев</a:t>
            </a:r>
            <a:r>
              <a:rPr lang="ru-RU" sz="2200" b="1" dirty="0" smtClean="0">
                <a:solidFill>
                  <a:srgbClr val="0033CC"/>
                </a:solidFill>
              </a:rPr>
              <a:t>: Очень важно, что мы в 2021 г. запустили первый космический аппарат «Арктика». Всего у нас их должно было быть четыре в рамках федеральной космической программы. Но деньги пока есть на два. В 2023 г. ожидается второй запуск. Дело в том, что этот космический аппарат [находится] на совершенно уникальной орбите, так называемой высокоэллиптической орбите. И если у нас будет четыре космических аппарата, то мы можем фактически непрерывно осуществлять мониторинг Арктики.</a:t>
            </a:r>
          </a:p>
          <a:p>
            <a:r>
              <a:rPr lang="ru-RU" sz="2200" b="1" dirty="0" smtClean="0">
                <a:solidFill>
                  <a:srgbClr val="0033CC"/>
                </a:solidFill>
              </a:rPr>
              <a:t>    Таких спутников нет ни у кого. Европа, Соединенные Штаты и Япония планируют только в 2028 г. такой спутник запустить. Спутник долгожданный, потому что до сих пор мы пользуемся в значительной степени информацией, которая идет с зарубежных спутников.  Теперь у нас есть свой такой спутник.</a:t>
            </a:r>
            <a:endParaRPr lang="ru-RU" sz="22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5301208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Спутники Молния запускались на высоко эллиптические орбиты</a:t>
            </a:r>
            <a:endParaRPr lang="ru-RU" dirty="0"/>
          </a:p>
        </p:txBody>
      </p:sp>
      <p:pic>
        <p:nvPicPr>
          <p:cNvPr id="30722" name="Picture 2" descr="G:\ИКИ_конф_нояб_2021\Арктика-Метеор\Молния_40%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2" y="1393674"/>
            <a:ext cx="7131070" cy="534769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63064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</a:rPr>
              <a:t>23.04.1965 был успешно запущен на  высокоэллиптическую (ВЭ) орбиту орбиту спутник "</a:t>
            </a:r>
            <a:r>
              <a:rPr lang="ru-RU" b="1" dirty="0" smtClean="0">
                <a:solidFill>
                  <a:srgbClr val="FF0000"/>
                </a:solidFill>
              </a:rPr>
              <a:t>Молния 1-1</a:t>
            </a:r>
            <a:r>
              <a:rPr lang="ru-RU" b="1" dirty="0" smtClean="0">
                <a:solidFill>
                  <a:srgbClr val="0033CC"/>
                </a:solidFill>
              </a:rPr>
              <a:t>". Первые спутники "</a:t>
            </a:r>
            <a:r>
              <a:rPr lang="ru-RU" b="1" dirty="0" smtClean="0">
                <a:solidFill>
                  <a:srgbClr val="FF0000"/>
                </a:solidFill>
              </a:rPr>
              <a:t>Молния-1</a:t>
            </a:r>
            <a:r>
              <a:rPr lang="ru-RU" b="1" dirty="0" smtClean="0">
                <a:solidFill>
                  <a:srgbClr val="0033CC"/>
                </a:solidFill>
              </a:rPr>
              <a:t>" использовались для гражданского ТВ, телекоммуникаций, дальней связи,  для  мониторинга погоды  с помощью камер.  Наклонение орбиты 63,4 град, период 12 час. Пересечение поясов Ван-Аллена.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5616" y="6300028"/>
            <a:ext cx="2306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Спутник "Молния-1"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817" name="Picture 1" descr="F:\СЕМИНАР_8_апр_2021\Арктика-М\a452288cd35ffb997f5acdae225b6a2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83329"/>
            <a:ext cx="8496944" cy="49339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9512" y="5489937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Цель: обеспечение гидрометеорологических наблюдений арктического региона с частотой обновления данных аналогичной КА на геостационарных орбитах.</a:t>
            </a:r>
          </a:p>
          <a:p>
            <a:r>
              <a:rPr lang="ru-RU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 канала в видимом диапазоне (0,5-0,9 мкм), </a:t>
            </a:r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разрешение  3 угловых секунды.</a:t>
            </a:r>
          </a:p>
          <a:p>
            <a:r>
              <a:rPr lang="ru-RU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7 каналов в ИК диапазоне (3,5-13,2 мкм),  </a:t>
            </a:r>
            <a:r>
              <a:rPr lang="ru-RU" sz="2000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разрешение не хуже 23 угловых сек</a:t>
            </a:r>
            <a:r>
              <a:rPr lang="ru-RU" sz="2000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1259468"/>
            <a:ext cx="2624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ВЭО (1000 </a:t>
            </a:r>
            <a:r>
              <a:rPr lang="ru-RU" dirty="0" err="1" smtClean="0">
                <a:solidFill>
                  <a:schemeClr val="bg1"/>
                </a:solidFill>
              </a:rPr>
              <a:t>х</a:t>
            </a:r>
            <a:r>
              <a:rPr lang="ru-RU" dirty="0" smtClean="0">
                <a:solidFill>
                  <a:schemeClr val="bg1"/>
                </a:solidFill>
              </a:rPr>
              <a:t> 40000 км)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576" y="44624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</a:rPr>
              <a:t>Спутник</a:t>
            </a:r>
            <a:r>
              <a:rPr lang="en-US" sz="2400" b="1" dirty="0" smtClean="0">
                <a:solidFill>
                  <a:srgbClr val="0033CC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”</a:t>
            </a:r>
            <a:r>
              <a:rPr lang="ru-RU" sz="2400" b="1" dirty="0" smtClean="0">
                <a:solidFill>
                  <a:srgbClr val="FF0000"/>
                </a:solidFill>
              </a:rPr>
              <a:t>Арктика</a:t>
            </a:r>
            <a:r>
              <a:rPr lang="en-US" sz="2400" b="1" dirty="0" smtClean="0">
                <a:solidFill>
                  <a:srgbClr val="FF0000"/>
                </a:solidFill>
              </a:rPr>
              <a:t> –M </a:t>
            </a:r>
            <a:r>
              <a:rPr lang="ru-RU" sz="2400" b="1" dirty="0" smtClean="0">
                <a:solidFill>
                  <a:srgbClr val="FF0000"/>
                </a:solidFill>
              </a:rPr>
              <a:t>№ 1</a:t>
            </a:r>
            <a:r>
              <a:rPr lang="en-US" sz="2400" b="1" dirty="0" smtClean="0">
                <a:solidFill>
                  <a:srgbClr val="FF0000"/>
                </a:solidFill>
              </a:rPr>
              <a:t>”</a:t>
            </a:r>
            <a:r>
              <a:rPr lang="en-US" sz="2400" b="1" dirty="0" smtClean="0">
                <a:solidFill>
                  <a:srgbClr val="FF0000"/>
                </a:solidFill>
                <a:hlinkClick r:id="rId3"/>
              </a:rPr>
              <a:t> </a:t>
            </a:r>
            <a:r>
              <a:rPr lang="ru-RU" sz="2400" b="1" dirty="0" smtClean="0">
                <a:solidFill>
                  <a:srgbClr val="0033CC"/>
                </a:solidFill>
              </a:rPr>
              <a:t>запущен 28 февраля 2021 года</a:t>
            </a:r>
            <a:endParaRPr lang="ru-RU" sz="24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892480" cy="7143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</a:rPr>
              <a:t>Спутники  </a:t>
            </a:r>
            <a:r>
              <a:rPr lang="ru-RU" sz="2800" b="1" dirty="0" smtClean="0">
                <a:solidFill>
                  <a:srgbClr val="FF0000"/>
                </a:solidFill>
              </a:rPr>
              <a:t>"Арктика-М" № 1 и "Арктика-М" № 2</a:t>
            </a:r>
            <a:endParaRPr lang="ru-RU" sz="2800" u="sng" dirty="0">
              <a:solidFill>
                <a:srgbClr val="FF0000"/>
              </a:solidFill>
            </a:endParaRPr>
          </a:p>
        </p:txBody>
      </p:sp>
      <p:pic>
        <p:nvPicPr>
          <p:cNvPr id="718850" name="Picture 2" descr="F:\СЕМИНАР_8_апр_2021\Арктика-М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32" y="692696"/>
            <a:ext cx="8928541" cy="511256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474822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Запуск спутника </a:t>
            </a:r>
            <a:r>
              <a:rPr lang="ru-RU" sz="1600" b="1" dirty="0" smtClean="0">
                <a:solidFill>
                  <a:srgbClr val="FF0000"/>
                </a:solidFill>
              </a:rPr>
              <a:t>"Арктика-М" № 2 </a:t>
            </a:r>
            <a:r>
              <a:rPr lang="ru-RU" sz="1600" b="1" dirty="0" smtClean="0"/>
              <a:t>перенесен с 2021 на 2023 г</a:t>
            </a:r>
            <a:r>
              <a:rPr lang="en-US" sz="1600" b="1" dirty="0" smtClean="0"/>
              <a:t>.</a:t>
            </a:r>
            <a:r>
              <a:rPr lang="ru-RU" sz="1600" b="1" dirty="0" smtClean="0"/>
              <a:t> (</a:t>
            </a:r>
            <a:r>
              <a:rPr lang="ru-RU" sz="1600" b="1" dirty="0" err="1" smtClean="0"/>
              <a:t>Роскосмос</a:t>
            </a:r>
            <a:r>
              <a:rPr lang="ru-RU" sz="1600" b="1" dirty="0" smtClean="0"/>
              <a:t>)</a:t>
            </a:r>
            <a:r>
              <a:rPr lang="en-US" sz="1600" b="1" dirty="0" smtClean="0"/>
              <a:t>.</a:t>
            </a:r>
            <a:r>
              <a:rPr lang="ru-RU" sz="1600" b="1" dirty="0" smtClean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528" y="5868561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 канала в видимом диапазоне (0,5-0,9 мкм), 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разрешение 3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угловые 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екунды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7 каналов в ИК диапазоне (3,5-13,2 мкм),  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разрешение не хуже 23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1914" y="665168"/>
            <a:ext cx="7128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гидрометеорологические измерения арктического региона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 временным разрешением 15-30 мин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i="1" dirty="0" smtClean="0">
                <a:solidFill>
                  <a:schemeClr val="bg1"/>
                </a:solidFill>
              </a:rPr>
              <a:t>мониторинга 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климата и окружающей среды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890" name="Picture 2" descr="http://russianspacesystems.ru/wp-content/uploads/2021/03/Foto_KA_Arktika-M_22.03.2021_1-v-tekst-na-vnesh-say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03" y="30906"/>
            <a:ext cx="6788993" cy="678899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04248" y="260648"/>
            <a:ext cx="24117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Первый снимок с высокоэллиптической орбиты с КА </a:t>
            </a:r>
            <a:r>
              <a:rPr lang="ru-RU" b="1" dirty="0" smtClean="0">
                <a:solidFill>
                  <a:srgbClr val="FF0000"/>
                </a:solidFill>
              </a:rPr>
              <a:t>"Арктика-М" № 1</a:t>
            </a:r>
          </a:p>
          <a:p>
            <a:endParaRPr lang="ru-RU" sz="1000" b="1" dirty="0" smtClean="0">
              <a:solidFill>
                <a:srgbClr val="0033CC"/>
              </a:solidFill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НПО им. С.А. Лавочкина. Многозональное сканирующее устройство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(МСУ-ГС-М) </a:t>
            </a:r>
            <a:r>
              <a:rPr lang="ru-RU" b="1" dirty="0" smtClean="0">
                <a:solidFill>
                  <a:srgbClr val="0033CC"/>
                </a:solidFill>
              </a:rPr>
              <a:t>изготовлено холдингом «Российские космические системы»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04248" y="5120024"/>
            <a:ext cx="2339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33CC"/>
                </a:solidFill>
              </a:rPr>
              <a:t>Цветосинтезиро</a:t>
            </a:r>
            <a:r>
              <a:rPr lang="ru-RU" b="1" dirty="0" smtClean="0">
                <a:solidFill>
                  <a:srgbClr val="0033CC"/>
                </a:solidFill>
              </a:rPr>
              <a:t>-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ванное изображение</a:t>
            </a: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в трех видимых спектральных каналах</a:t>
            </a:r>
            <a:endParaRPr lang="ru-RU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4164</TotalTime>
  <Words>1987</Words>
  <Application>Microsoft Office PowerPoint</Application>
  <PresentationFormat>On-screen Show (4:3)</PresentationFormat>
  <Paragraphs>255</Paragraphs>
  <Slides>32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Тема Office</vt:lpstr>
      <vt:lpstr>Документ</vt:lpstr>
      <vt:lpstr>Мониторинг Арктического региона со спутников Арктика-1М и Метеор-М № 2-2 </vt:lpstr>
      <vt:lpstr>Slide 2</vt:lpstr>
      <vt:lpstr>Климат</vt:lpstr>
      <vt:lpstr>Slide 4</vt:lpstr>
      <vt:lpstr>Slide 5</vt:lpstr>
      <vt:lpstr>Slide 6</vt:lpstr>
      <vt:lpstr>Slide 7</vt:lpstr>
      <vt:lpstr>Спутники  "Арктика-М" № 1 и "Арктика-М" № 2</vt:lpstr>
      <vt:lpstr>Slide 9</vt:lpstr>
      <vt:lpstr>Slide 10</vt:lpstr>
      <vt:lpstr>Slide 11</vt:lpstr>
      <vt:lpstr>MTVZA-GY                (Microwave Imaging/Sounding Microwave Radiometer)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Арктика, СМП, циклоны над льдом</vt:lpstr>
      <vt:lpstr>Slide 28</vt:lpstr>
      <vt:lpstr>Выводы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Мониторинг Арктики по данным спутников Арктика-1М и спутников с пассивными и активными микроволновыми приборами дистанционное зондирование</dc:title>
  <dc:creator>Leonid</dc:creator>
  <cp:lastModifiedBy>NAVI</cp:lastModifiedBy>
  <cp:revision>223</cp:revision>
  <dcterms:created xsi:type="dcterms:W3CDTF">2021-09-09T22:42:29Z</dcterms:created>
  <dcterms:modified xsi:type="dcterms:W3CDTF">2022-04-07T00:53:53Z</dcterms:modified>
</cp:coreProperties>
</file>